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83" r:id="rId4"/>
    <p:sldId id="309" r:id="rId5"/>
    <p:sldId id="310" r:id="rId6"/>
    <p:sldId id="305" r:id="rId7"/>
    <p:sldId id="273" r:id="rId8"/>
    <p:sldId id="312" r:id="rId9"/>
    <p:sldId id="284" r:id="rId10"/>
    <p:sldId id="285" r:id="rId11"/>
    <p:sldId id="313" r:id="rId12"/>
    <p:sldId id="311" r:id="rId13"/>
    <p:sldId id="297" r:id="rId14"/>
    <p:sldId id="298" r:id="rId15"/>
    <p:sldId id="299" r:id="rId16"/>
    <p:sldId id="306" r:id="rId17"/>
    <p:sldId id="307" r:id="rId18"/>
    <p:sldId id="308" r:id="rId19"/>
    <p:sldId id="300" r:id="rId20"/>
    <p:sldId id="286" r:id="rId21"/>
    <p:sldId id="301" r:id="rId22"/>
    <p:sldId id="302" r:id="rId23"/>
    <p:sldId id="303" r:id="rId24"/>
    <p:sldId id="281" r:id="rId2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A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70000"/>
  </p:normalViewPr>
  <p:slideViewPr>
    <p:cSldViewPr snapToGrid="0">
      <p:cViewPr varScale="1">
        <p:scale>
          <a:sx n="171" d="100"/>
          <a:sy n="171" d="100"/>
        </p:scale>
        <p:origin x="504" y="168"/>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13F28-A02E-C94B-B281-03FDF6FF2CEE}" type="datetimeFigureOut">
              <a:rPr kumimoji="1" lang="zh-CN" altLang="en-US" smtClean="0"/>
              <a:t>2019/1/12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F5A5D-3631-224D-90E9-274CD6CAA1F6}" type="slidenum">
              <a:rPr kumimoji="1" lang="zh-CN" altLang="en-US" smtClean="0"/>
              <a:t>‹#›</a:t>
            </a:fld>
            <a:endParaRPr kumimoji="1" lang="zh-CN" altLang="en-US"/>
          </a:p>
        </p:txBody>
      </p:sp>
    </p:spTree>
    <p:extLst>
      <p:ext uri="{BB962C8B-B14F-4D97-AF65-F5344CB8AC3E}">
        <p14:creationId xmlns:p14="http://schemas.microsoft.com/office/powerpoint/2010/main" val="395723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R-CNN</a:t>
            </a:r>
            <a:r>
              <a:rPr lang="zh-CN" altLang="en-US" dirty="0"/>
              <a:t>，采用了</a:t>
            </a:r>
            <a:r>
              <a:rPr lang="en-US" altLang="zh-CN" dirty="0"/>
              <a:t>selective search</a:t>
            </a:r>
            <a:r>
              <a:rPr lang="zh-CN" altLang="en-US" dirty="0"/>
              <a:t>方法来找到最有可能包含目标的子区域（</a:t>
            </a:r>
            <a:r>
              <a:rPr lang="en-US" altLang="zh-CN" dirty="0"/>
              <a:t>Region Proposal</a:t>
            </a:r>
            <a:r>
              <a:rPr lang="zh-CN" altLang="en-US" dirty="0"/>
              <a:t>），其实可以看成采用启发式方法过滤掉很多子区域，提升了效率。</a:t>
            </a:r>
            <a:endParaRPr lang="en-US" altLang="zh-CN" dirty="0"/>
          </a:p>
          <a:p>
            <a:r>
              <a:rPr lang="en-US" altLang="zh-CN" dirty="0"/>
              <a:t>Fast R-</a:t>
            </a:r>
            <a:r>
              <a:rPr lang="en-US" altLang="zh-CN" dirty="0" err="1"/>
              <a:t>cNN</a:t>
            </a:r>
            <a:r>
              <a:rPr lang="zh-CN" altLang="en-US" dirty="0"/>
              <a:t>算法借鉴了全卷积的方法，简单来说就是网络中用卷积层代替了全连接层的方法，减少滑动窗口的计算量，进一步提升了效率。</a:t>
            </a:r>
            <a:endParaRPr kumimoji="1" lang="en-US" altLang="zh-CN" dirty="0"/>
          </a:p>
          <a:p>
            <a:r>
              <a:rPr kumimoji="1" lang="en-US" altLang="zh-CN" dirty="0"/>
              <a:t>Fps: </a:t>
            </a:r>
            <a:r>
              <a:rPr kumimoji="1" lang="zh-CN" altLang="en-US" dirty="0"/>
              <a:t>每秒传输帧数</a:t>
            </a:r>
            <a:endParaRPr kumimoji="1" lang="en-US" altLang="zh-CN" dirty="0"/>
          </a:p>
          <a:p>
            <a:r>
              <a:rPr kumimoji="1" lang="en-US" altLang="zh-CN" dirty="0" err="1"/>
              <a:t>mAp</a:t>
            </a:r>
            <a:r>
              <a:rPr kumimoji="1" lang="en-US" altLang="zh-CN" dirty="0"/>
              <a:t>: </a:t>
            </a:r>
            <a:r>
              <a:rPr lang="zh-CN" altLang="en-US" sz="1200" b="0" i="0" kern="1200" dirty="0">
                <a:solidFill>
                  <a:schemeClr val="tx1"/>
                </a:solidFill>
                <a:effectLst/>
                <a:latin typeface="+mn-lt"/>
                <a:ea typeface="+mn-ea"/>
                <a:cs typeface="+mn-cs"/>
              </a:rPr>
              <a:t>各类别</a:t>
            </a:r>
            <a:r>
              <a:rPr lang="en"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的平均值</a:t>
            </a:r>
          </a:p>
          <a:p>
            <a:r>
              <a:rPr lang="en" altLang="zh-CN" sz="1200" b="0" i="0" kern="1200" dirty="0">
                <a:solidFill>
                  <a:schemeClr val="tx1"/>
                </a:solidFill>
                <a:effectLst/>
                <a:latin typeface="+mn-lt"/>
                <a:ea typeface="+mn-ea"/>
                <a:cs typeface="+mn-cs"/>
              </a:rPr>
              <a:t>AP:  PR</a:t>
            </a:r>
            <a:r>
              <a:rPr lang="zh-CN" altLang="en-US" sz="1200" b="0" i="0" kern="1200" dirty="0">
                <a:solidFill>
                  <a:schemeClr val="tx1"/>
                </a:solidFill>
                <a:effectLst/>
                <a:latin typeface="+mn-lt"/>
                <a:ea typeface="+mn-ea"/>
                <a:cs typeface="+mn-cs"/>
              </a:rPr>
              <a:t>曲线下面积</a:t>
            </a:r>
          </a:p>
          <a:p>
            <a:r>
              <a:rPr lang="en" altLang="zh-CN" sz="1200" b="0" i="0" kern="1200" dirty="0">
                <a:solidFill>
                  <a:schemeClr val="tx1"/>
                </a:solidFill>
                <a:effectLst/>
                <a:latin typeface="+mn-lt"/>
                <a:ea typeface="+mn-ea"/>
                <a:cs typeface="+mn-cs"/>
              </a:rPr>
              <a:t>PR</a:t>
            </a:r>
            <a:r>
              <a:rPr lang="zh-CN" altLang="en-US" sz="1200" b="0" i="0" kern="1200" dirty="0">
                <a:solidFill>
                  <a:schemeClr val="tx1"/>
                </a:solidFill>
                <a:effectLst/>
                <a:latin typeface="+mn-lt"/>
                <a:ea typeface="+mn-ea"/>
                <a:cs typeface="+mn-cs"/>
              </a:rPr>
              <a:t>曲线</a:t>
            </a:r>
            <a:r>
              <a:rPr lang="en-US" altLang="zh-CN"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Precision-Recall</a:t>
            </a:r>
            <a:r>
              <a:rPr lang="zh-CN" altLang="en-US" sz="1200" b="0" i="0" kern="1200" dirty="0">
                <a:solidFill>
                  <a:schemeClr val="tx1"/>
                </a:solidFill>
                <a:effectLst/>
                <a:latin typeface="+mn-lt"/>
                <a:ea typeface="+mn-ea"/>
                <a:cs typeface="+mn-cs"/>
              </a:rPr>
              <a:t>曲线</a:t>
            </a:r>
          </a:p>
          <a:p>
            <a:endParaRPr kumimoji="1" lang="zh-CN" altLang="en-US" dirty="0"/>
          </a:p>
        </p:txBody>
      </p:sp>
      <p:sp>
        <p:nvSpPr>
          <p:cNvPr id="4" name="灯片编号占位符 3"/>
          <p:cNvSpPr>
            <a:spLocks noGrp="1"/>
          </p:cNvSpPr>
          <p:nvPr>
            <p:ph type="sldNum" sz="quarter" idx="5"/>
          </p:nvPr>
        </p:nvSpPr>
        <p:spPr/>
        <p:txBody>
          <a:bodyPr/>
          <a:lstStyle/>
          <a:p>
            <a:fld id="{680F5A5D-3631-224D-90E9-274CD6CAA1F6}" type="slidenum">
              <a:rPr kumimoji="1" lang="zh-CN" altLang="en-US" smtClean="0"/>
              <a:t>4</a:t>
            </a:fld>
            <a:endParaRPr kumimoji="1" lang="zh-CN" altLang="en-US"/>
          </a:p>
        </p:txBody>
      </p:sp>
    </p:spTree>
    <p:extLst>
      <p:ext uri="{BB962C8B-B14F-4D97-AF65-F5344CB8AC3E}">
        <p14:creationId xmlns:p14="http://schemas.microsoft.com/office/powerpoint/2010/main" val="353846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189022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1456063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A122D9-700C-4B24-A0FF-0D199764DF09}" type="slidenum">
              <a:rPr lang="zh-CN" altLang="en-US" smtClean="0"/>
              <a:t>‹#›</a:t>
            </a:fld>
            <a:endParaRPr lang="zh-CN" altLang="en-US"/>
          </a:p>
        </p:txBody>
      </p:sp>
      <p:sp>
        <p:nvSpPr>
          <p:cNvPr id="8" name="矩形 7"/>
          <p:cNvSpPr/>
          <p:nvPr userDrawn="1"/>
        </p:nvSpPr>
        <p:spPr>
          <a:xfrm>
            <a:off x="661685" y="3816740"/>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42757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373624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26487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182006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2"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399742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277308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91447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386775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AA7C65-B6F5-44C3-AB3B-E7E5D716C528}" type="datetimeFigureOut">
              <a:rPr lang="zh-CN" altLang="en-US" smtClean="0"/>
              <a:t>2019/1/12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118466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AA7C65-B6F5-44C3-AB3B-E7E5D716C528}" type="datetimeFigureOut">
              <a:rPr lang="zh-CN" altLang="en-US" smtClean="0"/>
              <a:t>2019/1/12</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2A122D9-700C-4B24-A0FF-0D199764DF09}" type="slidenum">
              <a:rPr lang="zh-CN" altLang="en-US" smtClean="0"/>
              <a:t>‹#›</a:t>
            </a:fld>
            <a:endParaRPr lang="zh-CN" altLang="en-US"/>
          </a:p>
        </p:txBody>
      </p:sp>
    </p:spTree>
    <p:extLst>
      <p:ext uri="{BB962C8B-B14F-4D97-AF65-F5344CB8AC3E}">
        <p14:creationId xmlns:p14="http://schemas.microsoft.com/office/powerpoint/2010/main" val="1005795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65339"/>
            <a:ext cx="9150394" cy="174193"/>
          </a:xfrm>
          <a:prstGeom prst="rect">
            <a:avLst/>
          </a:prstGeom>
          <a:solidFill>
            <a:srgbClr val="6CAE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文本框 13"/>
          <p:cNvSpPr txBox="1">
            <a:spLocks noChangeArrowheads="1"/>
          </p:cNvSpPr>
          <p:nvPr/>
        </p:nvSpPr>
        <p:spPr bwMode="auto">
          <a:xfrm>
            <a:off x="3495476" y="2659169"/>
            <a:ext cx="1935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rgbClr val="242B33"/>
                </a:solidFill>
                <a:latin typeface="微软雅黑" panose="020B0503020204020204" pitchFamily="34" charset="-122"/>
                <a:ea typeface="微软雅黑" panose="020B0503020204020204" pitchFamily="34" charset="-122"/>
              </a:rPr>
              <a:t>题目</a:t>
            </a:r>
            <a:r>
              <a:rPr lang="en-US" altLang="zh-CN" sz="1800" dirty="0">
                <a:solidFill>
                  <a:srgbClr val="242B33"/>
                </a:solidFill>
                <a:latin typeface="微软雅黑" panose="020B0503020204020204" pitchFamily="34" charset="-122"/>
                <a:ea typeface="微软雅黑" panose="020B0503020204020204" pitchFamily="34" charset="-122"/>
              </a:rPr>
              <a:t>1</a:t>
            </a:r>
            <a:r>
              <a:rPr lang="zh-CN" altLang="en-US" sz="1800" dirty="0">
                <a:solidFill>
                  <a:srgbClr val="242B33"/>
                </a:solidFill>
                <a:latin typeface="微软雅黑" panose="020B0503020204020204" pitchFamily="34" charset="-122"/>
                <a:ea typeface="微软雅黑" panose="020B0503020204020204" pitchFamily="34" charset="-122"/>
              </a:rPr>
              <a:t>：车辆检测</a:t>
            </a:r>
          </a:p>
        </p:txBody>
      </p:sp>
      <p:sp>
        <p:nvSpPr>
          <p:cNvPr id="23" name="文本框 14"/>
          <p:cNvSpPr txBox="1">
            <a:spLocks noChangeArrowheads="1"/>
          </p:cNvSpPr>
          <p:nvPr/>
        </p:nvSpPr>
        <p:spPr bwMode="auto">
          <a:xfrm>
            <a:off x="3060207" y="3911752"/>
            <a:ext cx="3023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dirty="0">
                <a:solidFill>
                  <a:srgbClr val="242B33"/>
                </a:solidFill>
                <a:latin typeface="微软雅黑" panose="020B0503020204020204" pitchFamily="34" charset="-122"/>
                <a:ea typeface="微软雅黑" panose="020B0503020204020204" pitchFamily="34" charset="-122"/>
              </a:rPr>
              <a:t>组员：朱俊，邓洋杰，刘剑 </a:t>
            </a:r>
          </a:p>
        </p:txBody>
      </p:sp>
      <p:sp>
        <p:nvSpPr>
          <p:cNvPr id="24" name="文本框 15"/>
          <p:cNvSpPr txBox="1">
            <a:spLocks noChangeArrowheads="1"/>
          </p:cNvSpPr>
          <p:nvPr/>
        </p:nvSpPr>
        <p:spPr bwMode="auto">
          <a:xfrm>
            <a:off x="2636213" y="1782103"/>
            <a:ext cx="38779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800" dirty="0">
                <a:solidFill>
                  <a:srgbClr val="242B33"/>
                </a:solidFill>
                <a:latin typeface="微软雅黑" panose="020B0503020204020204" pitchFamily="34" charset="-122"/>
                <a:ea typeface="微软雅黑" panose="020B0503020204020204" pitchFamily="34" charset="-122"/>
              </a:rPr>
              <a:t>深度学习答辩</a:t>
            </a:r>
          </a:p>
        </p:txBody>
      </p:sp>
      <p:sp>
        <p:nvSpPr>
          <p:cNvPr id="26" name="圆角矩形 25"/>
          <p:cNvSpPr/>
          <p:nvPr/>
        </p:nvSpPr>
        <p:spPr>
          <a:xfrm>
            <a:off x="2353349" y="3330448"/>
            <a:ext cx="4391725" cy="431915"/>
          </a:xfrm>
          <a:prstGeom prst="roundRect">
            <a:avLst/>
          </a:prstGeom>
          <a:solidFill>
            <a:srgbClr val="6CAE43"/>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7" name="TextBox 23"/>
          <p:cNvSpPr txBox="1"/>
          <p:nvPr/>
        </p:nvSpPr>
        <p:spPr>
          <a:xfrm>
            <a:off x="2937685" y="3310292"/>
            <a:ext cx="2954600" cy="369304"/>
          </a:xfrm>
          <a:prstGeom prst="rect">
            <a:avLst/>
          </a:prstGeom>
          <a:noFill/>
        </p:spPr>
        <p:txBody>
          <a:bodyPr wrap="none" lIns="91413" tIns="45706" rIns="91413" bIns="45706" rtlCol="0">
            <a:spAutoFit/>
          </a:bodyPr>
          <a:lstStyle/>
          <a:p>
            <a:r>
              <a:rPr lang="zh-CN" altLang="en-US" sz="1800" dirty="0">
                <a:solidFill>
                  <a:schemeClr val="bg1"/>
                </a:solidFill>
                <a:effectLst>
                  <a:outerShdw blurRad="50800" dist="38100" dir="10800000" algn="r" rotWithShape="0">
                    <a:prstClr val="black">
                      <a:alpha val="40000"/>
                    </a:prstClr>
                  </a:outerShdw>
                </a:effectLst>
                <a:latin typeface="微软雅黑" panose="020B0503020204020204" pitchFamily="34" charset="-122"/>
                <a:ea typeface="微软雅黑" panose="020B0503020204020204" pitchFamily="34" charset="-122"/>
              </a:rPr>
              <a:t>中国科学技术大学软件学院</a:t>
            </a:r>
          </a:p>
        </p:txBody>
      </p:sp>
      <p:grpSp>
        <p:nvGrpSpPr>
          <p:cNvPr id="28" name="Group 91"/>
          <p:cNvGrpSpPr>
            <a:grpSpLocks/>
          </p:cNvGrpSpPr>
          <p:nvPr/>
        </p:nvGrpSpPr>
        <p:grpSpPr bwMode="auto">
          <a:xfrm>
            <a:off x="2364063" y="3345967"/>
            <a:ext cx="390552" cy="509378"/>
            <a:chOff x="936" y="1480"/>
            <a:chExt cx="1589" cy="2073"/>
          </a:xfrm>
        </p:grpSpPr>
        <p:grpSp>
          <p:nvGrpSpPr>
            <p:cNvPr id="29" name="组合 33"/>
            <p:cNvGrpSpPr>
              <a:grpSpLocks/>
            </p:cNvGrpSpPr>
            <p:nvPr/>
          </p:nvGrpSpPr>
          <p:grpSpPr bwMode="auto">
            <a:xfrm>
              <a:off x="985" y="1584"/>
              <a:ext cx="1441" cy="1969"/>
              <a:chOff x="1754168" y="3653262"/>
              <a:chExt cx="1857599" cy="2542022"/>
            </a:xfrm>
          </p:grpSpPr>
          <p:sp>
            <p:nvSpPr>
              <p:cNvPr id="34" name="椭圆 33"/>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dirty="0">
                  <a:latin typeface="微软雅黑" panose="020B0503020204020204" pitchFamily="34" charset="-122"/>
                  <a:ea typeface="微软雅黑" panose="020B0503020204020204" pitchFamily="34" charset="-122"/>
                </a:endParaRPr>
              </a:p>
            </p:txBody>
          </p:sp>
          <p:sp>
            <p:nvSpPr>
              <p:cNvPr id="35" name="椭圆 34"/>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latin typeface="微软雅黑" panose="020B0503020204020204" pitchFamily="34" charset="-122"/>
                  <a:ea typeface="微软雅黑" panose="020B0503020204020204" pitchFamily="34" charset="-122"/>
                </a:endParaRPr>
              </a:p>
            </p:txBody>
          </p:sp>
          <p:sp>
            <p:nvSpPr>
              <p:cNvPr id="36" name="椭圆 35"/>
              <p:cNvSpPr/>
              <p:nvPr/>
            </p:nvSpPr>
            <p:spPr>
              <a:xfrm>
                <a:off x="1890879" y="3789973"/>
                <a:ext cx="1584176" cy="1584174"/>
              </a:xfrm>
              <a:prstGeom prst="ellipse">
                <a:avLst/>
              </a:prstGeom>
              <a:solidFill>
                <a:srgbClr val="6CAE43"/>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400" dirty="0">
                  <a:solidFill>
                    <a:srgbClr val="0087CF"/>
                  </a:solidFill>
                  <a:latin typeface="微软雅黑" panose="020B0503020204020204" pitchFamily="34" charset="-122"/>
                  <a:ea typeface="微软雅黑" panose="020B0503020204020204" pitchFamily="34" charset="-122"/>
                </a:endParaRPr>
              </a:p>
            </p:txBody>
          </p:sp>
          <p:sp>
            <p:nvSpPr>
              <p:cNvPr id="37" name="矩形 36"/>
              <p:cNvSpPr/>
              <p:nvPr/>
            </p:nvSpPr>
            <p:spPr>
              <a:xfrm>
                <a:off x="2196990" y="4093184"/>
                <a:ext cx="968881" cy="2102100"/>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000">
                  <a:solidFill>
                    <a:srgbClr val="CA0098"/>
                  </a:solidFill>
                  <a:latin typeface="微软雅黑" panose="020B0503020204020204" pitchFamily="34" charset="-122"/>
                  <a:ea typeface="微软雅黑" panose="020B0503020204020204" pitchFamily="34" charset="-122"/>
                </a:endParaRPr>
              </a:p>
            </p:txBody>
          </p:sp>
        </p:grpSp>
        <p:grpSp>
          <p:nvGrpSpPr>
            <p:cNvPr id="30" name="组合 4"/>
            <p:cNvGrpSpPr>
              <a:grpSpLocks/>
            </p:cNvGrpSpPr>
            <p:nvPr/>
          </p:nvGrpSpPr>
          <p:grpSpPr bwMode="auto">
            <a:xfrm>
              <a:off x="936" y="1480"/>
              <a:ext cx="1589" cy="1588"/>
              <a:chOff x="3733576" y="3930057"/>
              <a:chExt cx="1801556" cy="1800152"/>
            </a:xfrm>
          </p:grpSpPr>
          <p:sp>
            <p:nvSpPr>
              <p:cNvPr id="31" name="椭圆 30"/>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32"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sp>
            <p:nvSpPr>
              <p:cNvPr id="33"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prstClr val="white"/>
                  </a:solidFill>
                  <a:latin typeface="微软雅黑" panose="020B0503020204020204" pitchFamily="34" charset="-122"/>
                  <a:ea typeface="微软雅黑" panose="020B0503020204020204" pitchFamily="34" charset="-122"/>
                </a:endParaRPr>
              </a:p>
            </p:txBody>
          </p:sp>
        </p:grpSp>
      </p:grpSp>
      <p:sp>
        <p:nvSpPr>
          <p:cNvPr id="2" name="Rectangle 1">
            <a:extLst>
              <a:ext uri="{FF2B5EF4-FFF2-40B4-BE49-F238E27FC236}">
                <a16:creationId xmlns:a16="http://schemas.microsoft.com/office/drawing/2014/main" id="{5529BC40-64ED-4DCA-9DAC-05DD016E21B3}"/>
              </a:ext>
            </a:extLst>
          </p:cNvPr>
          <p:cNvSpPr>
            <a:spLocks noChangeArrowheads="1"/>
          </p:cNvSpPr>
          <p:nvPr/>
        </p:nvSpPr>
        <p:spPr bwMode="auto">
          <a:xfrm>
            <a:off x="1884149" y="2128303"/>
            <a:ext cx="5742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https://vi.ustc.edu.cn/_upload/article/images/c5/c8/16886d4042c48d16f1f97de6baf9/W020110705640785874473.jpg">
            <a:extLst>
              <a:ext uri="{FF2B5EF4-FFF2-40B4-BE49-F238E27FC236}">
                <a16:creationId xmlns:a16="http://schemas.microsoft.com/office/drawing/2014/main" id="{AF055A3D-8958-4FB1-AFDE-ED9128838D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029"/>
          <a:stretch/>
        </p:blipFill>
        <p:spPr bwMode="auto">
          <a:xfrm>
            <a:off x="3839424" y="248885"/>
            <a:ext cx="1247247" cy="13528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942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690206" cy="284693"/>
          </a:xfrm>
          <a:prstGeom prst="rect">
            <a:avLst/>
          </a:prstGeom>
          <a:noFill/>
        </p:spPr>
        <p:txBody>
          <a:bodyPr wrap="none" lIns="68580" tIns="34290" rIns="68580" bIns="34290" rtlCol="0">
            <a:spAutoFit/>
          </a:bodyPr>
          <a:lstStyle/>
          <a:p>
            <a:r>
              <a:rPr lang="en-US" altLang="zh-CN" sz="1400" dirty="0" err="1">
                <a:solidFill>
                  <a:srgbClr val="6CAE43"/>
                </a:solidFill>
                <a:latin typeface="微软雅黑" pitchFamily="34" charset="-122"/>
                <a:ea typeface="微软雅黑" pitchFamily="34" charset="-122"/>
              </a:rPr>
              <a:t>Opencv+SVM</a:t>
            </a:r>
            <a:r>
              <a:rPr lang="zh-CN" altLang="en-US" sz="1400" dirty="0">
                <a:solidFill>
                  <a:srgbClr val="6CAE43"/>
                </a:solidFill>
                <a:latin typeface="微软雅黑" pitchFamily="34" charset="-122"/>
                <a:ea typeface="微软雅黑" pitchFamily="34" charset="-122"/>
              </a:rPr>
              <a:t>尝试</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10" name="文本框 9">
            <a:extLst>
              <a:ext uri="{FF2B5EF4-FFF2-40B4-BE49-F238E27FC236}">
                <a16:creationId xmlns:a16="http://schemas.microsoft.com/office/drawing/2014/main" id="{CC13ACCF-EDD5-47B1-B8F3-C80B0C6791A7}"/>
              </a:ext>
            </a:extLst>
          </p:cNvPr>
          <p:cNvSpPr txBox="1"/>
          <p:nvPr/>
        </p:nvSpPr>
        <p:spPr>
          <a:xfrm>
            <a:off x="453674" y="681789"/>
            <a:ext cx="8025265" cy="300082"/>
          </a:xfrm>
          <a:prstGeom prst="rect">
            <a:avLst/>
          </a:prstGeom>
          <a:noFill/>
        </p:spPr>
        <p:txBody>
          <a:bodyPr wrap="square" rtlCol="0">
            <a:spAutoFit/>
          </a:bodyPr>
          <a:lstStyle/>
          <a:p>
            <a:r>
              <a:rPr lang="zh-CN" altLang="en-US" dirty="0"/>
              <a:t>第三步：应用滑动窗口检测目标</a:t>
            </a:r>
          </a:p>
        </p:txBody>
      </p:sp>
      <p:sp>
        <p:nvSpPr>
          <p:cNvPr id="11" name="文本框 10">
            <a:extLst>
              <a:ext uri="{FF2B5EF4-FFF2-40B4-BE49-F238E27FC236}">
                <a16:creationId xmlns:a16="http://schemas.microsoft.com/office/drawing/2014/main" id="{D65CF882-9CE7-455F-ADFA-B82FD62EB4B3}"/>
              </a:ext>
            </a:extLst>
          </p:cNvPr>
          <p:cNvSpPr txBox="1"/>
          <p:nvPr/>
        </p:nvSpPr>
        <p:spPr>
          <a:xfrm>
            <a:off x="553453" y="1098884"/>
            <a:ext cx="8025265" cy="507831"/>
          </a:xfrm>
          <a:prstGeom prst="rect">
            <a:avLst/>
          </a:prstGeom>
          <a:noFill/>
        </p:spPr>
        <p:txBody>
          <a:bodyPr wrap="square" rtlCol="0">
            <a:spAutoFit/>
          </a:bodyPr>
          <a:lstStyle/>
          <a:p>
            <a:r>
              <a:rPr lang="zh-CN" altLang="en-US" dirty="0"/>
              <a:t>本次车辆由于距离远近不同会在视频呈现的不一样的大小且出现的位置也会各异，这里使用</a:t>
            </a:r>
            <a:r>
              <a:rPr lang="en-US" altLang="zh-CN" dirty="0"/>
              <a:t>4</a:t>
            </a:r>
            <a:r>
              <a:rPr lang="zh-CN" altLang="en-US" dirty="0"/>
              <a:t>类不同大小的滑动窗口对图片中的车辆进行搜索：四个窗口大小分别为：</a:t>
            </a:r>
            <a:r>
              <a:rPr lang="en-US" altLang="zh-CN" dirty="0"/>
              <a:t>64x64,</a:t>
            </a:r>
            <a:r>
              <a:rPr lang="zh-CN" altLang="en-US" dirty="0"/>
              <a:t> </a:t>
            </a:r>
            <a:r>
              <a:rPr lang="en-US" altLang="zh-CN" dirty="0"/>
              <a:t>96x96</a:t>
            </a:r>
            <a:r>
              <a:rPr lang="zh-CN" altLang="en-US" dirty="0"/>
              <a:t>，</a:t>
            </a:r>
            <a:r>
              <a:rPr lang="en-US" altLang="zh-CN" dirty="0"/>
              <a:t>128x128,</a:t>
            </a:r>
            <a:r>
              <a:rPr lang="zh-CN" altLang="en-US" dirty="0"/>
              <a:t> </a:t>
            </a:r>
            <a:r>
              <a:rPr lang="en-US" altLang="zh-CN" dirty="0"/>
              <a:t>224x224</a:t>
            </a:r>
          </a:p>
        </p:txBody>
      </p:sp>
      <p:pic>
        <p:nvPicPr>
          <p:cNvPr id="2" name="图片 1">
            <a:extLst>
              <a:ext uri="{FF2B5EF4-FFF2-40B4-BE49-F238E27FC236}">
                <a16:creationId xmlns:a16="http://schemas.microsoft.com/office/drawing/2014/main" id="{E0BDD8AC-B285-4E12-A35B-D686D906FD60}"/>
              </a:ext>
            </a:extLst>
          </p:cNvPr>
          <p:cNvPicPr>
            <a:picLocks noChangeAspect="1"/>
          </p:cNvPicPr>
          <p:nvPr/>
        </p:nvPicPr>
        <p:blipFill>
          <a:blip r:embed="rId2"/>
          <a:stretch>
            <a:fillRect/>
          </a:stretch>
        </p:blipFill>
        <p:spPr>
          <a:xfrm>
            <a:off x="665027" y="1723728"/>
            <a:ext cx="3444249" cy="2457315"/>
          </a:xfrm>
          <a:prstGeom prst="rect">
            <a:avLst/>
          </a:prstGeom>
        </p:spPr>
      </p:pic>
      <p:pic>
        <p:nvPicPr>
          <p:cNvPr id="13" name="图片 12">
            <a:extLst>
              <a:ext uri="{FF2B5EF4-FFF2-40B4-BE49-F238E27FC236}">
                <a16:creationId xmlns:a16="http://schemas.microsoft.com/office/drawing/2014/main" id="{AE21F778-A311-4CE2-ADA8-EB2C3E67CCCE}"/>
              </a:ext>
            </a:extLst>
          </p:cNvPr>
          <p:cNvPicPr>
            <a:picLocks noChangeAspect="1"/>
          </p:cNvPicPr>
          <p:nvPr/>
        </p:nvPicPr>
        <p:blipFill rotWithShape="1">
          <a:blip r:embed="rId3">
            <a:extLst>
              <a:ext uri="{28A0092B-C50C-407E-A947-70E740481C1C}">
                <a14:useLocalDpi xmlns:a14="http://schemas.microsoft.com/office/drawing/2010/main" val="0"/>
              </a:ext>
            </a:extLst>
          </a:blip>
          <a:srcRect t="83563"/>
          <a:stretch/>
        </p:blipFill>
        <p:spPr>
          <a:xfrm>
            <a:off x="4466306" y="1811529"/>
            <a:ext cx="3899652" cy="2168987"/>
          </a:xfrm>
          <a:prstGeom prst="rect">
            <a:avLst/>
          </a:prstGeom>
        </p:spPr>
      </p:pic>
    </p:spTree>
    <p:extLst>
      <p:ext uri="{BB962C8B-B14F-4D97-AF65-F5344CB8AC3E}">
        <p14:creationId xmlns:p14="http://schemas.microsoft.com/office/powerpoint/2010/main" val="261849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690206" cy="500137"/>
          </a:xfrm>
          <a:prstGeom prst="rect">
            <a:avLst/>
          </a:prstGeom>
          <a:noFill/>
        </p:spPr>
        <p:txBody>
          <a:bodyPr wrap="none" lIns="68580" tIns="34290" rIns="68580" bIns="34290" rtlCol="0">
            <a:spAutoFit/>
          </a:bodyPr>
          <a:lstStyle/>
          <a:p>
            <a:r>
              <a:rPr lang="en-US" altLang="zh-CN" sz="1400" dirty="0" err="1">
                <a:solidFill>
                  <a:srgbClr val="6CAE43"/>
                </a:solidFill>
                <a:latin typeface="微软雅黑" pitchFamily="34" charset="-122"/>
                <a:ea typeface="微软雅黑" pitchFamily="34" charset="-122"/>
              </a:rPr>
              <a:t>Opencv+SVM</a:t>
            </a:r>
            <a:r>
              <a:rPr lang="zh-CN" altLang="en-US" sz="1400" dirty="0">
                <a:solidFill>
                  <a:srgbClr val="6CAE43"/>
                </a:solidFill>
                <a:latin typeface="微软雅黑" pitchFamily="34" charset="-122"/>
                <a:ea typeface="微软雅黑" pitchFamily="34" charset="-122"/>
              </a:rPr>
              <a:t>尝试</a:t>
            </a:r>
          </a:p>
          <a:p>
            <a:pPr defTabSz="685800"/>
            <a:endParaRPr lang="zh-CN" altLang="en-US" sz="1400" dirty="0">
              <a:solidFill>
                <a:srgbClr val="6CAE43"/>
              </a:solidFill>
              <a:latin typeface="微软雅黑" pitchFamily="34" charset="-122"/>
              <a:ea typeface="微软雅黑" pitchFamily="34" charset="-122"/>
            </a:endParaRP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10" name="文本框 9">
            <a:extLst>
              <a:ext uri="{FF2B5EF4-FFF2-40B4-BE49-F238E27FC236}">
                <a16:creationId xmlns:a16="http://schemas.microsoft.com/office/drawing/2014/main" id="{C9ECF5C7-D6CB-4337-BC42-00A83CA35BE2}"/>
              </a:ext>
            </a:extLst>
          </p:cNvPr>
          <p:cNvSpPr txBox="1"/>
          <p:nvPr/>
        </p:nvSpPr>
        <p:spPr>
          <a:xfrm>
            <a:off x="453674" y="681789"/>
            <a:ext cx="8025265" cy="300082"/>
          </a:xfrm>
          <a:prstGeom prst="rect">
            <a:avLst/>
          </a:prstGeom>
          <a:noFill/>
        </p:spPr>
        <p:txBody>
          <a:bodyPr wrap="square" rtlCol="0">
            <a:spAutoFit/>
          </a:bodyPr>
          <a:lstStyle/>
          <a:p>
            <a:r>
              <a:rPr lang="zh-CN" altLang="en-US" dirty="0"/>
              <a:t>第四步：应用</a:t>
            </a:r>
            <a:r>
              <a:rPr lang="en-US" altLang="zh-CN" dirty="0"/>
              <a:t>bboxes_and_heat.png</a:t>
            </a:r>
            <a:r>
              <a:rPr lang="zh-CN" altLang="en-US" dirty="0"/>
              <a:t>热力图过滤检测目标</a:t>
            </a:r>
          </a:p>
        </p:txBody>
      </p:sp>
      <p:sp>
        <p:nvSpPr>
          <p:cNvPr id="11" name="文本框 10">
            <a:extLst>
              <a:ext uri="{FF2B5EF4-FFF2-40B4-BE49-F238E27FC236}">
                <a16:creationId xmlns:a16="http://schemas.microsoft.com/office/drawing/2014/main" id="{39B18E1E-BBBE-4639-B9C4-C9F2337ACC25}"/>
              </a:ext>
            </a:extLst>
          </p:cNvPr>
          <p:cNvSpPr txBox="1"/>
          <p:nvPr/>
        </p:nvSpPr>
        <p:spPr>
          <a:xfrm>
            <a:off x="553453" y="1098884"/>
            <a:ext cx="8025265" cy="300082"/>
          </a:xfrm>
          <a:prstGeom prst="rect">
            <a:avLst/>
          </a:prstGeom>
          <a:noFill/>
        </p:spPr>
        <p:txBody>
          <a:bodyPr wrap="square" rtlCol="0">
            <a:spAutoFit/>
          </a:bodyPr>
          <a:lstStyle/>
          <a:p>
            <a:r>
              <a:rPr lang="zh-CN" altLang="en-US" dirty="0"/>
              <a:t>记录一张图片上所有</a:t>
            </a:r>
            <a:r>
              <a:rPr lang="en-US" altLang="zh-CN" dirty="0"/>
              <a:t>positive detections</a:t>
            </a:r>
            <a:r>
              <a:rPr lang="zh-CN" altLang="en-US" dirty="0"/>
              <a:t>，使用记录的</a:t>
            </a:r>
            <a:r>
              <a:rPr lang="en-US" altLang="zh-CN" dirty="0"/>
              <a:t>positive detections</a:t>
            </a:r>
            <a:r>
              <a:rPr lang="zh-CN" altLang="en-US" dirty="0"/>
              <a:t>形成一个检测热图：</a:t>
            </a:r>
            <a:endParaRPr lang="en-US" altLang="zh-CN" dirty="0"/>
          </a:p>
        </p:txBody>
      </p:sp>
      <p:sp>
        <p:nvSpPr>
          <p:cNvPr id="12" name="文本框 11">
            <a:extLst>
              <a:ext uri="{FF2B5EF4-FFF2-40B4-BE49-F238E27FC236}">
                <a16:creationId xmlns:a16="http://schemas.microsoft.com/office/drawing/2014/main" id="{8A1132BC-0141-4362-AC8A-5C23A13755C8}"/>
              </a:ext>
            </a:extLst>
          </p:cNvPr>
          <p:cNvSpPr txBox="1"/>
          <p:nvPr/>
        </p:nvSpPr>
        <p:spPr>
          <a:xfrm>
            <a:off x="553452" y="2859332"/>
            <a:ext cx="8025265" cy="300082"/>
          </a:xfrm>
          <a:prstGeom prst="rect">
            <a:avLst/>
          </a:prstGeom>
          <a:noFill/>
        </p:spPr>
        <p:txBody>
          <a:bodyPr wrap="square" rtlCol="0">
            <a:spAutoFit/>
          </a:bodyPr>
          <a:lstStyle/>
          <a:p>
            <a:r>
              <a:rPr lang="zh-CN" altLang="en-US" dirty="0"/>
              <a:t>然后对热图进行阈值过滤</a:t>
            </a:r>
            <a:r>
              <a:rPr lang="en-US" altLang="zh-CN" dirty="0"/>
              <a:t>,</a:t>
            </a:r>
            <a:r>
              <a:rPr lang="zh-CN" altLang="en-US" dirty="0"/>
              <a:t>过滤错误检测：</a:t>
            </a:r>
            <a:endParaRPr lang="en-US" altLang="zh-CN" dirty="0"/>
          </a:p>
        </p:txBody>
      </p:sp>
      <p:pic>
        <p:nvPicPr>
          <p:cNvPr id="14" name="图片 13">
            <a:extLst>
              <a:ext uri="{FF2B5EF4-FFF2-40B4-BE49-F238E27FC236}">
                <a16:creationId xmlns:a16="http://schemas.microsoft.com/office/drawing/2014/main" id="{77605F1F-9E6E-4FC5-B93F-B636B092061C}"/>
              </a:ext>
            </a:extLst>
          </p:cNvPr>
          <p:cNvPicPr>
            <a:picLocks noChangeAspect="1"/>
          </p:cNvPicPr>
          <p:nvPr/>
        </p:nvPicPr>
        <p:blipFill rotWithShape="1">
          <a:blip r:embed="rId2">
            <a:extLst>
              <a:ext uri="{28A0092B-C50C-407E-A947-70E740481C1C}">
                <a14:useLocalDpi xmlns:a14="http://schemas.microsoft.com/office/drawing/2010/main" val="0"/>
              </a:ext>
            </a:extLst>
          </a:blip>
          <a:srcRect t="83743"/>
          <a:stretch/>
        </p:blipFill>
        <p:spPr>
          <a:xfrm>
            <a:off x="1427027" y="1342293"/>
            <a:ext cx="4949710" cy="1517039"/>
          </a:xfrm>
          <a:prstGeom prst="rect">
            <a:avLst/>
          </a:prstGeom>
        </p:spPr>
      </p:pic>
      <p:pic>
        <p:nvPicPr>
          <p:cNvPr id="18" name="图片 17">
            <a:extLst>
              <a:ext uri="{FF2B5EF4-FFF2-40B4-BE49-F238E27FC236}">
                <a16:creationId xmlns:a16="http://schemas.microsoft.com/office/drawing/2014/main" id="{64DDBE32-A989-4D0E-972C-4C1F0C8841ED}"/>
              </a:ext>
            </a:extLst>
          </p:cNvPr>
          <p:cNvPicPr>
            <a:picLocks noChangeAspect="1"/>
          </p:cNvPicPr>
          <p:nvPr/>
        </p:nvPicPr>
        <p:blipFill rotWithShape="1">
          <a:blip r:embed="rId3"/>
          <a:srcRect t="50000"/>
          <a:stretch/>
        </p:blipFill>
        <p:spPr>
          <a:xfrm>
            <a:off x="1250563" y="3159414"/>
            <a:ext cx="5429250" cy="1471612"/>
          </a:xfrm>
          <a:prstGeom prst="rect">
            <a:avLst/>
          </a:prstGeom>
        </p:spPr>
      </p:pic>
    </p:spTree>
    <p:extLst>
      <p:ext uri="{BB962C8B-B14F-4D97-AF65-F5344CB8AC3E}">
        <p14:creationId xmlns:p14="http://schemas.microsoft.com/office/powerpoint/2010/main" val="293641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337802" cy="284693"/>
          </a:xfrm>
          <a:prstGeom prst="rect">
            <a:avLst/>
          </a:prstGeom>
          <a:noFill/>
        </p:spPr>
        <p:txBody>
          <a:bodyPr wrap="none" lIns="68580" tIns="34290" rIns="68580" bIns="34290" rtlCol="0">
            <a:spAutoFit/>
          </a:bodyPr>
          <a:lstStyle/>
          <a:p>
            <a:pPr defTabSz="685800"/>
            <a:r>
              <a:rPr lang="en-US" altLang="zh-CN" sz="1400" dirty="0">
                <a:solidFill>
                  <a:srgbClr val="6CAE43"/>
                </a:solidFill>
                <a:latin typeface="微软雅黑" pitchFamily="34" charset="-122"/>
                <a:ea typeface="微软雅黑" pitchFamily="34" charset="-122"/>
              </a:rPr>
              <a:t>YOLO</a:t>
            </a:r>
            <a:r>
              <a:rPr lang="zh-CN" altLang="en-US" sz="1400" dirty="0">
                <a:solidFill>
                  <a:srgbClr val="6CAE43"/>
                </a:solidFill>
                <a:latin typeface="微软雅黑" pitchFamily="34" charset="-122"/>
                <a:ea typeface="微软雅黑" pitchFamily="34" charset="-122"/>
              </a:rPr>
              <a:t>核心思想</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5675" y="862361"/>
            <a:ext cx="7477945" cy="300082"/>
          </a:xfrm>
          <a:prstGeom prst="rect">
            <a:avLst/>
          </a:prstGeom>
          <a:noFill/>
        </p:spPr>
        <p:txBody>
          <a:bodyPr wrap="none" rtlCol="0">
            <a:spAutoFit/>
          </a:bodyPr>
          <a:lstStyle/>
          <a:p>
            <a:r>
              <a:rPr lang="zh-CN" altLang="en-US" dirty="0"/>
              <a:t>利用整张图作为网络的输入，直接在输出层回归</a:t>
            </a:r>
            <a:r>
              <a:rPr lang="en" altLang="zh-CN" dirty="0"/>
              <a:t>bounding box</a:t>
            </a:r>
            <a:r>
              <a:rPr lang="zh-CN" altLang="en-US" dirty="0"/>
              <a:t>的位置和</a:t>
            </a:r>
            <a:r>
              <a:rPr lang="en" altLang="zh-CN" dirty="0"/>
              <a:t>bounding box</a:t>
            </a:r>
            <a:r>
              <a:rPr lang="zh-CN" altLang="en-US" dirty="0"/>
              <a:t>所属的类别。</a:t>
            </a:r>
            <a:endParaRPr kumimoji="1" lang="zh-CN" altLang="en-US" dirty="0"/>
          </a:p>
        </p:txBody>
      </p:sp>
    </p:spTree>
    <p:extLst>
      <p:ext uri="{BB962C8B-B14F-4D97-AF65-F5344CB8AC3E}">
        <p14:creationId xmlns:p14="http://schemas.microsoft.com/office/powerpoint/2010/main" val="47229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875881" cy="284693"/>
          </a:xfrm>
          <a:prstGeom prst="rect">
            <a:avLst/>
          </a:prstGeom>
          <a:noFill/>
        </p:spPr>
        <p:txBody>
          <a:bodyPr wrap="none" lIns="68580" tIns="34290" rIns="68580" bIns="34290" rtlCol="0">
            <a:spAutoFit/>
          </a:bodyPr>
          <a:lstStyle/>
          <a:p>
            <a:pPr defTabSz="685800"/>
            <a:r>
              <a:rPr lang="en-US" altLang="zh-CN" sz="1400" dirty="0">
                <a:solidFill>
                  <a:srgbClr val="6CAE43"/>
                </a:solidFill>
                <a:latin typeface="微软雅黑" pitchFamily="34" charset="-122"/>
                <a:ea typeface="微软雅黑" pitchFamily="34" charset="-122"/>
              </a:rPr>
              <a:t>Grid</a:t>
            </a:r>
            <a:r>
              <a:rPr lang="zh-CN" altLang="en-US" sz="1400" dirty="0">
                <a:solidFill>
                  <a:srgbClr val="6CAE43"/>
                </a:solidFill>
                <a:latin typeface="微软雅黑" pitchFamily="34" charset="-122"/>
                <a:ea typeface="微软雅黑" pitchFamily="34" charset="-122"/>
              </a:rPr>
              <a:t> </a:t>
            </a:r>
            <a:r>
              <a:rPr lang="en-US" altLang="zh-CN" sz="1400" dirty="0">
                <a:solidFill>
                  <a:srgbClr val="6CAE43"/>
                </a:solidFill>
                <a:latin typeface="微软雅黑" pitchFamily="34" charset="-122"/>
                <a:ea typeface="微软雅黑" pitchFamily="34" charset="-122"/>
              </a:rPr>
              <a:t>Cell</a:t>
            </a:r>
            <a:endParaRPr lang="zh-CN" altLang="en-US" sz="1400" dirty="0">
              <a:solidFill>
                <a:srgbClr val="6CAE43"/>
              </a:solidFill>
              <a:latin typeface="微软雅黑" pitchFamily="34" charset="-122"/>
              <a:ea typeface="微软雅黑" pitchFamily="34" charset="-122"/>
            </a:endParaRP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5675" y="862361"/>
            <a:ext cx="1630575" cy="300082"/>
          </a:xfrm>
          <a:prstGeom prst="rect">
            <a:avLst/>
          </a:prstGeom>
          <a:noFill/>
        </p:spPr>
        <p:txBody>
          <a:bodyPr wrap="none" rtlCol="0">
            <a:spAutoFit/>
          </a:bodyPr>
          <a:lstStyle/>
          <a:p>
            <a:r>
              <a:rPr lang="en-US" altLang="zh-CN" dirty="0"/>
              <a:t>Grid cell</a:t>
            </a:r>
            <a:r>
              <a:rPr lang="zh-CN" altLang="en-US" dirty="0"/>
              <a:t>：网格单元</a:t>
            </a:r>
            <a:endParaRPr kumimoji="1" lang="zh-CN" altLang="en-US" dirty="0"/>
          </a:p>
        </p:txBody>
      </p:sp>
      <p:pic>
        <p:nvPicPr>
          <p:cNvPr id="10" name="图片 9">
            <a:extLst>
              <a:ext uri="{FF2B5EF4-FFF2-40B4-BE49-F238E27FC236}">
                <a16:creationId xmlns:a16="http://schemas.microsoft.com/office/drawing/2014/main" id="{DF5A3C28-48EE-1048-8566-C316894DC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675" y="1428415"/>
            <a:ext cx="2842206" cy="2834154"/>
          </a:xfrm>
          <a:prstGeom prst="rect">
            <a:avLst/>
          </a:prstGeom>
        </p:spPr>
      </p:pic>
      <p:sp>
        <p:nvSpPr>
          <p:cNvPr id="11" name="文本框 10">
            <a:extLst>
              <a:ext uri="{FF2B5EF4-FFF2-40B4-BE49-F238E27FC236}">
                <a16:creationId xmlns:a16="http://schemas.microsoft.com/office/drawing/2014/main" id="{049C21EE-60C7-1F4A-890B-390AFE3E0CC9}"/>
              </a:ext>
            </a:extLst>
          </p:cNvPr>
          <p:cNvSpPr txBox="1"/>
          <p:nvPr/>
        </p:nvSpPr>
        <p:spPr>
          <a:xfrm>
            <a:off x="1376638" y="4378500"/>
            <a:ext cx="689612" cy="300082"/>
          </a:xfrm>
          <a:prstGeom prst="rect">
            <a:avLst/>
          </a:prstGeom>
          <a:noFill/>
        </p:spPr>
        <p:txBody>
          <a:bodyPr wrap="none" rtlCol="0">
            <a:spAutoFit/>
          </a:bodyPr>
          <a:lstStyle/>
          <a:p>
            <a:r>
              <a:rPr kumimoji="1" lang="en-US" altLang="zh-CN" dirty="0"/>
              <a:t>19</a:t>
            </a:r>
            <a:r>
              <a:rPr kumimoji="1" lang="zh-CN" altLang="en-US" dirty="0"/>
              <a:t> </a:t>
            </a:r>
            <a:r>
              <a:rPr kumimoji="1" lang="en-US" altLang="zh-CN" dirty="0"/>
              <a:t>x</a:t>
            </a:r>
            <a:r>
              <a:rPr kumimoji="1" lang="zh-CN" altLang="en-US" dirty="0"/>
              <a:t> </a:t>
            </a:r>
            <a:r>
              <a:rPr kumimoji="1" lang="en-US" altLang="zh-CN" dirty="0"/>
              <a:t>19</a:t>
            </a:r>
            <a:endParaRPr kumimoji="1" lang="zh-CN" altLang="en-US" dirty="0"/>
          </a:p>
        </p:txBody>
      </p:sp>
      <p:sp>
        <p:nvSpPr>
          <p:cNvPr id="13" name="文本框 12">
            <a:extLst>
              <a:ext uri="{FF2B5EF4-FFF2-40B4-BE49-F238E27FC236}">
                <a16:creationId xmlns:a16="http://schemas.microsoft.com/office/drawing/2014/main" id="{2384A2FE-9604-9049-9154-7E7A026E9889}"/>
              </a:ext>
            </a:extLst>
          </p:cNvPr>
          <p:cNvSpPr txBox="1"/>
          <p:nvPr/>
        </p:nvSpPr>
        <p:spPr>
          <a:xfrm>
            <a:off x="3508916" y="1873405"/>
            <a:ext cx="5017656" cy="461665"/>
          </a:xfrm>
          <a:prstGeom prst="rect">
            <a:avLst/>
          </a:prstGeom>
          <a:noFill/>
        </p:spPr>
        <p:txBody>
          <a:bodyPr wrap="none" rtlCol="0">
            <a:spAutoFit/>
          </a:bodyPr>
          <a:lstStyle/>
          <a:p>
            <a:r>
              <a:rPr lang="en-US" altLang="zh-CN" sz="1200" dirty="0"/>
              <a:t>Step1: </a:t>
            </a:r>
            <a:r>
              <a:rPr lang="zh-CN" altLang="en-US" sz="1200" dirty="0"/>
              <a:t>将一幅图像分成</a:t>
            </a:r>
            <a:r>
              <a:rPr lang="en-US" altLang="zh-CN" sz="1200" dirty="0"/>
              <a:t>S x S</a:t>
            </a:r>
            <a:r>
              <a:rPr lang="zh-CN" altLang="en-US" sz="1200" dirty="0"/>
              <a:t>个网格单元，如果某个</a:t>
            </a:r>
            <a:r>
              <a:rPr lang="en-US" altLang="zh-CN" sz="1200" dirty="0"/>
              <a:t>object</a:t>
            </a:r>
            <a:r>
              <a:rPr lang="zh-CN" altLang="en-US" sz="1200" dirty="0"/>
              <a:t>的中心落在这个</a:t>
            </a:r>
            <a:endParaRPr lang="en-US" altLang="zh-CN" sz="1200" dirty="0"/>
          </a:p>
          <a:p>
            <a:r>
              <a:rPr lang="zh-CN" altLang="en-US" sz="1200" dirty="0"/>
              <a:t>网格中，则这个网格就负责预测这个</a:t>
            </a:r>
            <a:r>
              <a:rPr lang="en-US" altLang="zh-CN" sz="1200" dirty="0"/>
              <a:t>object</a:t>
            </a:r>
            <a:r>
              <a:rPr lang="zh-CN" altLang="en-US" sz="1200" dirty="0"/>
              <a:t>。</a:t>
            </a:r>
            <a:endParaRPr kumimoji="1" lang="zh-CN" altLang="en-US" dirty="0"/>
          </a:p>
        </p:txBody>
      </p:sp>
      <p:sp>
        <p:nvSpPr>
          <p:cNvPr id="15" name="矩形 14">
            <a:extLst>
              <a:ext uri="{FF2B5EF4-FFF2-40B4-BE49-F238E27FC236}">
                <a16:creationId xmlns:a16="http://schemas.microsoft.com/office/drawing/2014/main" id="{C5973F6F-E471-164F-83D7-2C02B43A8885}"/>
              </a:ext>
            </a:extLst>
          </p:cNvPr>
          <p:cNvSpPr/>
          <p:nvPr/>
        </p:nvSpPr>
        <p:spPr>
          <a:xfrm>
            <a:off x="3894571" y="2421709"/>
            <a:ext cx="1354858" cy="300082"/>
          </a:xfrm>
          <a:prstGeom prst="rect">
            <a:avLst/>
          </a:prstGeom>
        </p:spPr>
        <p:txBody>
          <a:bodyPr wrap="none">
            <a:spAutoFit/>
          </a:bodyPr>
          <a:lstStyle/>
          <a:p>
            <a:r>
              <a:rPr lang="en-US" altLang="zh-CN" dirty="0"/>
              <a:t>Grid cell: 19 x 19</a:t>
            </a:r>
          </a:p>
        </p:txBody>
      </p:sp>
      <p:sp>
        <p:nvSpPr>
          <p:cNvPr id="17" name="内容占位符 16">
            <a:extLst>
              <a:ext uri="{FF2B5EF4-FFF2-40B4-BE49-F238E27FC236}">
                <a16:creationId xmlns:a16="http://schemas.microsoft.com/office/drawing/2014/main" id="{824520B9-9A90-FB46-B750-26B3E70ABFB8}"/>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7226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129989" cy="284693"/>
          </a:xfrm>
          <a:prstGeom prst="rect">
            <a:avLst/>
          </a:prstGeom>
          <a:noFill/>
        </p:spPr>
        <p:txBody>
          <a:bodyPr wrap="none" lIns="68580" tIns="34290" rIns="68580" bIns="34290" rtlCol="0">
            <a:spAutoFit/>
          </a:bodyPr>
          <a:lstStyle/>
          <a:p>
            <a:pPr defTabSz="685800"/>
            <a:r>
              <a:rPr lang="en-US" altLang="zh-CN" sz="1400" dirty="0">
                <a:solidFill>
                  <a:srgbClr val="6CAE43"/>
                </a:solidFill>
                <a:latin typeface="微软雅黑" pitchFamily="34" charset="-122"/>
                <a:ea typeface="微软雅黑" pitchFamily="34" charset="-122"/>
              </a:rPr>
              <a:t>Anchor</a:t>
            </a:r>
            <a:r>
              <a:rPr lang="zh-CN" altLang="en-US" sz="1400" dirty="0">
                <a:solidFill>
                  <a:srgbClr val="6CAE43"/>
                </a:solidFill>
                <a:latin typeface="微软雅黑" pitchFamily="34" charset="-122"/>
                <a:ea typeface="微软雅黑" pitchFamily="34" charset="-122"/>
              </a:rPr>
              <a:t> </a:t>
            </a:r>
            <a:r>
              <a:rPr lang="en-US" altLang="zh-CN" sz="1400" dirty="0">
                <a:solidFill>
                  <a:srgbClr val="6CAE43"/>
                </a:solidFill>
                <a:latin typeface="微软雅黑" pitchFamily="34" charset="-122"/>
                <a:ea typeface="微软雅黑" pitchFamily="34" charset="-122"/>
              </a:rPr>
              <a:t>box</a:t>
            </a:r>
            <a:endParaRPr lang="zh-CN" altLang="en-US" sz="1400" dirty="0">
              <a:solidFill>
                <a:srgbClr val="6CAE43"/>
              </a:solidFill>
              <a:latin typeface="微软雅黑" pitchFamily="34" charset="-122"/>
              <a:ea typeface="微软雅黑" pitchFamily="34" charset="-122"/>
            </a:endParaRP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5675" y="862361"/>
            <a:ext cx="1417183" cy="300082"/>
          </a:xfrm>
          <a:prstGeom prst="rect">
            <a:avLst/>
          </a:prstGeom>
          <a:noFill/>
        </p:spPr>
        <p:txBody>
          <a:bodyPr wrap="none" rtlCol="0">
            <a:spAutoFit/>
          </a:bodyPr>
          <a:lstStyle/>
          <a:p>
            <a:r>
              <a:rPr lang="en-US" altLang="zh-CN" dirty="0"/>
              <a:t>Anchor box: </a:t>
            </a:r>
            <a:r>
              <a:rPr lang="zh-CN" altLang="en-US" dirty="0"/>
              <a:t>锚框</a:t>
            </a:r>
            <a:endParaRPr kumimoji="1" lang="zh-CN" altLang="en-US" dirty="0"/>
          </a:p>
        </p:txBody>
      </p:sp>
      <p:pic>
        <p:nvPicPr>
          <p:cNvPr id="10" name="图片 9">
            <a:extLst>
              <a:ext uri="{FF2B5EF4-FFF2-40B4-BE49-F238E27FC236}">
                <a16:creationId xmlns:a16="http://schemas.microsoft.com/office/drawing/2014/main" id="{F2C8977C-D53D-9D46-BA89-27DE38C79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675" y="1323278"/>
            <a:ext cx="2698077" cy="2683571"/>
          </a:xfrm>
          <a:prstGeom prst="rect">
            <a:avLst/>
          </a:prstGeom>
        </p:spPr>
      </p:pic>
      <p:sp>
        <p:nvSpPr>
          <p:cNvPr id="11" name="文本框 10">
            <a:extLst>
              <a:ext uri="{FF2B5EF4-FFF2-40B4-BE49-F238E27FC236}">
                <a16:creationId xmlns:a16="http://schemas.microsoft.com/office/drawing/2014/main" id="{33ABB50E-D377-0B4E-8561-FC7A93F98ADE}"/>
              </a:ext>
            </a:extLst>
          </p:cNvPr>
          <p:cNvSpPr txBox="1"/>
          <p:nvPr/>
        </p:nvSpPr>
        <p:spPr>
          <a:xfrm>
            <a:off x="1528072" y="4149944"/>
            <a:ext cx="513282" cy="300082"/>
          </a:xfrm>
          <a:prstGeom prst="rect">
            <a:avLst/>
          </a:prstGeom>
          <a:noFill/>
        </p:spPr>
        <p:txBody>
          <a:bodyPr wrap="none" rtlCol="0">
            <a:spAutoFit/>
          </a:bodyPr>
          <a:lstStyle/>
          <a:p>
            <a:r>
              <a:rPr kumimoji="1" lang="en-US" altLang="zh-CN" dirty="0"/>
              <a:t>3</a:t>
            </a:r>
            <a:r>
              <a:rPr kumimoji="1" lang="zh-CN" altLang="en-US" dirty="0"/>
              <a:t> </a:t>
            </a:r>
            <a:r>
              <a:rPr kumimoji="1" lang="en-US" altLang="zh-CN" dirty="0"/>
              <a:t>x</a:t>
            </a:r>
            <a:r>
              <a:rPr kumimoji="1" lang="zh-CN" altLang="en-US" dirty="0"/>
              <a:t> </a:t>
            </a:r>
            <a:r>
              <a:rPr kumimoji="1" lang="en-US" altLang="zh-CN" dirty="0"/>
              <a:t>3</a:t>
            </a:r>
            <a:endParaRPr kumimoji="1" lang="zh-CN" altLang="en-US" dirty="0"/>
          </a:p>
        </p:txBody>
      </p:sp>
      <p:sp>
        <p:nvSpPr>
          <p:cNvPr id="12" name="文本框 11">
            <a:extLst>
              <a:ext uri="{FF2B5EF4-FFF2-40B4-BE49-F238E27FC236}">
                <a16:creationId xmlns:a16="http://schemas.microsoft.com/office/drawing/2014/main" id="{5BB8AA15-4651-E14B-96E9-3C391B3EB49B}"/>
              </a:ext>
            </a:extLst>
          </p:cNvPr>
          <p:cNvSpPr txBox="1"/>
          <p:nvPr/>
        </p:nvSpPr>
        <p:spPr>
          <a:xfrm>
            <a:off x="3954966" y="1323278"/>
            <a:ext cx="2954655" cy="1131079"/>
          </a:xfrm>
          <a:prstGeom prst="rect">
            <a:avLst/>
          </a:prstGeom>
          <a:noFill/>
        </p:spPr>
        <p:txBody>
          <a:bodyPr wrap="none" rtlCol="0">
            <a:spAutoFit/>
          </a:bodyPr>
          <a:lstStyle/>
          <a:p>
            <a:r>
              <a:rPr kumimoji="1" lang="en-US" altLang="zh-CN" dirty="0"/>
              <a:t>Anchor box1: </a:t>
            </a:r>
            <a:r>
              <a:rPr kumimoji="1" lang="zh-CN" altLang="en-US" dirty="0"/>
              <a:t>检测人</a:t>
            </a:r>
            <a:endParaRPr kumimoji="1" lang="en-US" altLang="zh-CN" dirty="0"/>
          </a:p>
          <a:p>
            <a:endParaRPr kumimoji="1" lang="en-US" altLang="zh-CN" dirty="0"/>
          </a:p>
          <a:p>
            <a:r>
              <a:rPr kumimoji="1" lang="en-US" altLang="zh-CN" dirty="0"/>
              <a:t>Anchor</a:t>
            </a:r>
            <a:r>
              <a:rPr kumimoji="1" lang="zh-CN" altLang="en-US" dirty="0"/>
              <a:t> </a:t>
            </a:r>
            <a:r>
              <a:rPr kumimoji="1" lang="en-US" altLang="zh-CN" dirty="0"/>
              <a:t>box2: </a:t>
            </a:r>
            <a:r>
              <a:rPr kumimoji="1" lang="zh-CN" altLang="en-US" dirty="0"/>
              <a:t>检测汽车</a:t>
            </a:r>
            <a:endParaRPr kumimoji="1" lang="en-US" altLang="zh-CN" dirty="0"/>
          </a:p>
          <a:p>
            <a:endParaRPr kumimoji="1" lang="en-US" altLang="zh-CN" dirty="0"/>
          </a:p>
          <a:p>
            <a:r>
              <a:rPr kumimoji="1" lang="zh-CN" altLang="en-US" dirty="0"/>
              <a:t>锚框的个数和尺寸都是预先选择好的</a:t>
            </a:r>
          </a:p>
        </p:txBody>
      </p:sp>
      <p:sp>
        <p:nvSpPr>
          <p:cNvPr id="18" name="文本框 17">
            <a:extLst>
              <a:ext uri="{FF2B5EF4-FFF2-40B4-BE49-F238E27FC236}">
                <a16:creationId xmlns:a16="http://schemas.microsoft.com/office/drawing/2014/main" id="{B6B6D090-BD01-6E44-B6B9-3106AD1516D2}"/>
              </a:ext>
            </a:extLst>
          </p:cNvPr>
          <p:cNvSpPr txBox="1"/>
          <p:nvPr/>
        </p:nvSpPr>
        <p:spPr>
          <a:xfrm>
            <a:off x="3954966" y="2662106"/>
            <a:ext cx="4446667" cy="1131079"/>
          </a:xfrm>
          <a:prstGeom prst="rect">
            <a:avLst/>
          </a:prstGeom>
          <a:noFill/>
        </p:spPr>
        <p:txBody>
          <a:bodyPr wrap="none" rtlCol="0">
            <a:spAutoFit/>
          </a:bodyPr>
          <a:lstStyle/>
          <a:p>
            <a:r>
              <a:rPr lang="zh-CN" altLang="en-US" dirty="0"/>
              <a:t>每个网格要预测</a:t>
            </a:r>
            <a:r>
              <a:rPr lang="en" altLang="zh-CN" dirty="0"/>
              <a:t>B</a:t>
            </a:r>
            <a:r>
              <a:rPr lang="zh-CN" altLang="en-US" dirty="0"/>
              <a:t>个</a:t>
            </a:r>
            <a:r>
              <a:rPr lang="en" altLang="zh-CN" dirty="0"/>
              <a:t>anchor box</a:t>
            </a:r>
            <a:r>
              <a:rPr lang="zh-CN" altLang="en" dirty="0"/>
              <a:t>，</a:t>
            </a:r>
            <a:r>
              <a:rPr lang="zh-CN" altLang="en-US" dirty="0"/>
              <a:t>每个</a:t>
            </a:r>
            <a:r>
              <a:rPr lang="en" altLang="zh-CN" dirty="0"/>
              <a:t>anchor box</a:t>
            </a:r>
            <a:r>
              <a:rPr lang="zh-CN" altLang="en-US" dirty="0"/>
              <a:t>除了要回</a:t>
            </a:r>
            <a:endParaRPr lang="en-US" altLang="zh-CN" dirty="0"/>
          </a:p>
          <a:p>
            <a:r>
              <a:rPr lang="zh-CN" altLang="en-US" dirty="0"/>
              <a:t>归自身的位置之外，还要预测一个</a:t>
            </a:r>
            <a:r>
              <a:rPr lang="en" altLang="zh-CN" dirty="0"/>
              <a:t>confidence</a:t>
            </a:r>
            <a:r>
              <a:rPr lang="zh-CN" altLang="en-US" dirty="0"/>
              <a:t>值。</a:t>
            </a:r>
            <a:endParaRPr lang="en-US" altLang="zh-CN" dirty="0"/>
          </a:p>
          <a:p>
            <a:endParaRPr lang="en-US" altLang="zh-CN" dirty="0"/>
          </a:p>
          <a:p>
            <a:r>
              <a:rPr lang="zh-CN" altLang="en-US" dirty="0"/>
              <a:t>如果这个网格中有物体，那么</a:t>
            </a:r>
            <a:r>
              <a:rPr lang="en-US" altLang="zh-CN" dirty="0"/>
              <a:t>confidence</a:t>
            </a:r>
            <a:r>
              <a:rPr lang="zh-CN" altLang="en-US" dirty="0"/>
              <a:t>应接近</a:t>
            </a:r>
            <a:r>
              <a:rPr lang="en-US" altLang="zh-CN" dirty="0"/>
              <a:t>1</a:t>
            </a:r>
            <a:r>
              <a:rPr lang="zh-CN" altLang="en-US" dirty="0"/>
              <a:t>；</a:t>
            </a:r>
            <a:endParaRPr lang="en-US" altLang="zh-CN" dirty="0"/>
          </a:p>
          <a:p>
            <a:r>
              <a:rPr lang="zh-CN" altLang="en-US" dirty="0"/>
              <a:t>如果没有物体，</a:t>
            </a:r>
            <a:r>
              <a:rPr lang="en-US" altLang="zh-CN" dirty="0"/>
              <a:t>confidence</a:t>
            </a:r>
            <a:r>
              <a:rPr lang="zh-CN" altLang="en-US" dirty="0"/>
              <a:t>应为</a:t>
            </a:r>
            <a:r>
              <a:rPr lang="en-US" altLang="zh-CN" dirty="0"/>
              <a:t>0</a:t>
            </a:r>
            <a:r>
              <a:rPr lang="zh-CN" altLang="en-US" dirty="0"/>
              <a:t>。 </a:t>
            </a:r>
            <a:endParaRPr kumimoji="1" lang="zh-CN" altLang="en-US" dirty="0"/>
          </a:p>
        </p:txBody>
      </p:sp>
    </p:spTree>
    <p:extLst>
      <p:ext uri="{BB962C8B-B14F-4D97-AF65-F5344CB8AC3E}">
        <p14:creationId xmlns:p14="http://schemas.microsoft.com/office/powerpoint/2010/main" val="13009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677108"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输出层</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3354" y="4415250"/>
            <a:ext cx="4511171" cy="507831"/>
          </a:xfrm>
          <a:prstGeom prst="rect">
            <a:avLst/>
          </a:prstGeom>
          <a:noFill/>
        </p:spPr>
        <p:txBody>
          <a:bodyPr wrap="none" rtlCol="0">
            <a:spAutoFit/>
          </a:bodyPr>
          <a:lstStyle/>
          <a:p>
            <a:r>
              <a:rPr lang="en-US" altLang="zh-CN" dirty="0"/>
              <a:t>Input: 608 x 608 x 3</a:t>
            </a:r>
            <a:r>
              <a:rPr lang="zh-CN" altLang="en-US" dirty="0"/>
              <a:t>    </a:t>
            </a:r>
            <a:r>
              <a:rPr lang="en-US" altLang="zh-CN" dirty="0"/>
              <a:t>	Anchor box: 5</a:t>
            </a:r>
          </a:p>
          <a:p>
            <a:r>
              <a:rPr lang="en-US" altLang="zh-CN" dirty="0"/>
              <a:t>Grid cell: 19 x 19</a:t>
            </a:r>
            <a:r>
              <a:rPr kumimoji="1" lang="en-US" altLang="zh-CN" dirty="0"/>
              <a:t>		Output: 19 x 19 x 5 x (1 + 4 + 80)</a:t>
            </a:r>
            <a:endParaRPr lang="en-US" altLang="zh-CN" dirty="0"/>
          </a:p>
        </p:txBody>
      </p:sp>
      <p:pic>
        <p:nvPicPr>
          <p:cNvPr id="10" name="内容占位符 4">
            <a:extLst>
              <a:ext uri="{FF2B5EF4-FFF2-40B4-BE49-F238E27FC236}">
                <a16:creationId xmlns:a16="http://schemas.microsoft.com/office/drawing/2014/main" id="{7F6F7981-114D-C549-928D-C84E465AC7BF}"/>
              </a:ext>
            </a:extLst>
          </p:cNvPr>
          <p:cNvPicPr>
            <a:picLocks noGrp="1" noChangeAspect="1"/>
          </p:cNvPicPr>
          <p:nvPr>
            <p:ph idx="1"/>
          </p:nvPr>
        </p:nvPicPr>
        <p:blipFill>
          <a:blip r:embed="rId2"/>
          <a:stretch>
            <a:fillRect/>
          </a:stretch>
        </p:blipFill>
        <p:spPr>
          <a:xfrm>
            <a:off x="433354" y="627780"/>
            <a:ext cx="6690542" cy="3711428"/>
          </a:xfrm>
        </p:spPr>
      </p:pic>
    </p:spTree>
    <p:extLst>
      <p:ext uri="{BB962C8B-B14F-4D97-AF65-F5344CB8AC3E}">
        <p14:creationId xmlns:p14="http://schemas.microsoft.com/office/powerpoint/2010/main" val="426995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703030"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训练方案</a:t>
            </a:r>
            <a:r>
              <a:rPr lang="en-US" altLang="zh-CN" sz="1400" dirty="0">
                <a:solidFill>
                  <a:srgbClr val="6CAE43"/>
                </a:solidFill>
                <a:latin typeface="微软雅黑" pitchFamily="34" charset="-122"/>
                <a:ea typeface="微软雅黑" pitchFamily="34" charset="-122"/>
              </a:rPr>
              <a:t>1: </a:t>
            </a:r>
            <a:r>
              <a:rPr lang="zh-CN" altLang="en-US" sz="1400" dirty="0">
                <a:solidFill>
                  <a:srgbClr val="6CAE43"/>
                </a:solidFill>
                <a:latin typeface="微软雅黑" pitchFamily="34" charset="-122"/>
                <a:ea typeface="微软雅黑" pitchFamily="34" charset="-122"/>
              </a:rPr>
              <a:t>从</a:t>
            </a:r>
            <a:r>
              <a:rPr lang="en-US" altLang="zh-CN" sz="1400" dirty="0">
                <a:solidFill>
                  <a:srgbClr val="6CAE43"/>
                </a:solidFill>
                <a:latin typeface="微软雅黑" pitchFamily="34" charset="-122"/>
                <a:ea typeface="微软雅黑" pitchFamily="34" charset="-122"/>
              </a:rPr>
              <a:t>0</a:t>
            </a:r>
            <a:r>
              <a:rPr lang="zh-CN" altLang="en-US" sz="1400" dirty="0">
                <a:solidFill>
                  <a:srgbClr val="6CAE43"/>
                </a:solidFill>
                <a:latin typeface="微软雅黑" pitchFamily="34" charset="-122"/>
                <a:ea typeface="微软雅黑" pitchFamily="34" charset="-122"/>
              </a:rPr>
              <a:t>实现</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A55EA057-1D60-5E4A-9FF2-B4C5E683A24E}"/>
              </a:ext>
            </a:extLst>
          </p:cNvPr>
          <p:cNvSpPr txBox="1"/>
          <p:nvPr/>
        </p:nvSpPr>
        <p:spPr>
          <a:xfrm>
            <a:off x="435675" y="703824"/>
            <a:ext cx="2089033" cy="715581"/>
          </a:xfrm>
          <a:prstGeom prst="rect">
            <a:avLst/>
          </a:prstGeom>
          <a:noFill/>
        </p:spPr>
        <p:txBody>
          <a:bodyPr wrap="none" rtlCol="0">
            <a:spAutoFit/>
          </a:bodyPr>
          <a:lstStyle/>
          <a:p>
            <a:r>
              <a:rPr kumimoji="1" lang="zh-CN" altLang="en-US" dirty="0"/>
              <a:t>一般是由两部分网络组成</a:t>
            </a:r>
            <a:endParaRPr kumimoji="1" lang="en-US" altLang="zh-CN" dirty="0"/>
          </a:p>
          <a:p>
            <a:r>
              <a:rPr kumimoji="1" lang="en-US" altLang="zh-CN" dirty="0"/>
              <a:t>1.</a:t>
            </a:r>
            <a:r>
              <a:rPr kumimoji="1" lang="zh-CN" altLang="en-US" dirty="0"/>
              <a:t>特征提取层</a:t>
            </a:r>
            <a:endParaRPr kumimoji="1" lang="en-US" altLang="zh-CN" dirty="0"/>
          </a:p>
          <a:p>
            <a:r>
              <a:rPr kumimoji="1" lang="en-US" altLang="zh-CN" dirty="0"/>
              <a:t>2.</a:t>
            </a:r>
            <a:r>
              <a:rPr kumimoji="1" lang="zh-CN" altLang="en-US" dirty="0"/>
              <a:t>分类预测层</a:t>
            </a:r>
          </a:p>
        </p:txBody>
      </p:sp>
      <p:sp>
        <p:nvSpPr>
          <p:cNvPr id="3" name="文本框 2">
            <a:extLst>
              <a:ext uri="{FF2B5EF4-FFF2-40B4-BE49-F238E27FC236}">
                <a16:creationId xmlns:a16="http://schemas.microsoft.com/office/drawing/2014/main" id="{FDB88D01-6AC8-2949-8D92-098D0BF13296}"/>
              </a:ext>
            </a:extLst>
          </p:cNvPr>
          <p:cNvSpPr txBox="1"/>
          <p:nvPr/>
        </p:nvSpPr>
        <p:spPr>
          <a:xfrm>
            <a:off x="1501698" y="2289717"/>
            <a:ext cx="184731" cy="300082"/>
          </a:xfrm>
          <a:prstGeom prst="rect">
            <a:avLst/>
          </a:prstGeom>
          <a:noFill/>
        </p:spPr>
        <p:txBody>
          <a:bodyPr wrap="none" rtlCol="0">
            <a:spAutoFit/>
          </a:bodyPr>
          <a:lstStyle/>
          <a:p>
            <a:endParaRPr kumimoji="1" lang="zh-CN" altLang="en-US" dirty="0"/>
          </a:p>
        </p:txBody>
      </p:sp>
      <p:pic>
        <p:nvPicPr>
          <p:cNvPr id="11" name="图片 10">
            <a:extLst>
              <a:ext uri="{FF2B5EF4-FFF2-40B4-BE49-F238E27FC236}">
                <a16:creationId xmlns:a16="http://schemas.microsoft.com/office/drawing/2014/main" id="{3139E10F-6499-F944-8B96-5274EC8D1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143" y="669030"/>
            <a:ext cx="4389460" cy="4347972"/>
          </a:xfrm>
          <a:prstGeom prst="rect">
            <a:avLst/>
          </a:prstGeom>
        </p:spPr>
      </p:pic>
    </p:spTree>
    <p:extLst>
      <p:ext uri="{BB962C8B-B14F-4D97-AF65-F5344CB8AC3E}">
        <p14:creationId xmlns:p14="http://schemas.microsoft.com/office/powerpoint/2010/main" val="112282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776768"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训练方案</a:t>
            </a:r>
            <a:r>
              <a:rPr lang="en-US" altLang="zh-CN" sz="1400" dirty="0">
                <a:solidFill>
                  <a:srgbClr val="6CAE43"/>
                </a:solidFill>
                <a:latin typeface="微软雅黑" pitchFamily="34" charset="-122"/>
                <a:ea typeface="微软雅黑" pitchFamily="34" charset="-122"/>
              </a:rPr>
              <a:t>2: </a:t>
            </a:r>
            <a:r>
              <a:rPr lang="zh-CN" altLang="en-US" sz="1400" dirty="0">
                <a:solidFill>
                  <a:srgbClr val="6CAE43"/>
                </a:solidFill>
                <a:latin typeface="微软雅黑" pitchFamily="34" charset="-122"/>
                <a:ea typeface="微软雅黑" pitchFamily="34" charset="-122"/>
              </a:rPr>
              <a:t>迁移学习</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A55EA057-1D60-5E4A-9FF2-B4C5E683A24E}"/>
              </a:ext>
            </a:extLst>
          </p:cNvPr>
          <p:cNvSpPr txBox="1"/>
          <p:nvPr/>
        </p:nvSpPr>
        <p:spPr>
          <a:xfrm>
            <a:off x="435675" y="703824"/>
            <a:ext cx="2089033" cy="715581"/>
          </a:xfrm>
          <a:prstGeom prst="rect">
            <a:avLst/>
          </a:prstGeom>
          <a:noFill/>
        </p:spPr>
        <p:txBody>
          <a:bodyPr wrap="none" rtlCol="0">
            <a:spAutoFit/>
          </a:bodyPr>
          <a:lstStyle/>
          <a:p>
            <a:r>
              <a:rPr kumimoji="1" lang="zh-CN" altLang="en-US" dirty="0"/>
              <a:t>一般是由两部分网络组成</a:t>
            </a:r>
            <a:endParaRPr kumimoji="1" lang="en-US" altLang="zh-CN" dirty="0"/>
          </a:p>
          <a:p>
            <a:r>
              <a:rPr kumimoji="1" lang="en-US" altLang="zh-CN" dirty="0"/>
              <a:t>1.</a:t>
            </a:r>
            <a:r>
              <a:rPr kumimoji="1" lang="zh-CN" altLang="en-US" dirty="0"/>
              <a:t>特征提取层</a:t>
            </a:r>
            <a:endParaRPr kumimoji="1" lang="en-US" altLang="zh-CN" dirty="0"/>
          </a:p>
          <a:p>
            <a:r>
              <a:rPr kumimoji="1" lang="en-US" altLang="zh-CN" dirty="0"/>
              <a:t>2.</a:t>
            </a:r>
            <a:r>
              <a:rPr kumimoji="1" lang="zh-CN" altLang="en-US" dirty="0"/>
              <a:t>分类预测层</a:t>
            </a:r>
          </a:p>
        </p:txBody>
      </p:sp>
      <p:sp>
        <p:nvSpPr>
          <p:cNvPr id="3" name="文本框 2">
            <a:extLst>
              <a:ext uri="{FF2B5EF4-FFF2-40B4-BE49-F238E27FC236}">
                <a16:creationId xmlns:a16="http://schemas.microsoft.com/office/drawing/2014/main" id="{FDB88D01-6AC8-2949-8D92-098D0BF13296}"/>
              </a:ext>
            </a:extLst>
          </p:cNvPr>
          <p:cNvSpPr txBox="1"/>
          <p:nvPr/>
        </p:nvSpPr>
        <p:spPr>
          <a:xfrm>
            <a:off x="1501698" y="2289717"/>
            <a:ext cx="184731" cy="30008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A8B39D90-DD40-5044-A1EF-E5E7632B86EF}"/>
              </a:ext>
            </a:extLst>
          </p:cNvPr>
          <p:cNvPicPr>
            <a:picLocks noChangeAspect="1"/>
          </p:cNvPicPr>
          <p:nvPr/>
        </p:nvPicPr>
        <p:blipFill rotWithShape="1">
          <a:blip r:embed="rId2">
            <a:extLst>
              <a:ext uri="{28A0092B-C50C-407E-A947-70E740481C1C}">
                <a14:useLocalDpi xmlns:a14="http://schemas.microsoft.com/office/drawing/2010/main" val="0"/>
              </a:ext>
            </a:extLst>
          </a:blip>
          <a:srcRect r="39361"/>
          <a:stretch/>
        </p:blipFill>
        <p:spPr>
          <a:xfrm>
            <a:off x="2812764" y="1337109"/>
            <a:ext cx="5544852" cy="2064058"/>
          </a:xfrm>
          <a:prstGeom prst="rect">
            <a:avLst/>
          </a:prstGeom>
        </p:spPr>
      </p:pic>
    </p:spTree>
    <p:extLst>
      <p:ext uri="{BB962C8B-B14F-4D97-AF65-F5344CB8AC3E}">
        <p14:creationId xmlns:p14="http://schemas.microsoft.com/office/powerpoint/2010/main" val="217962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2019335" cy="284693"/>
          </a:xfrm>
          <a:prstGeom prst="rect">
            <a:avLst/>
          </a:prstGeom>
          <a:noFill/>
        </p:spPr>
        <p:txBody>
          <a:bodyPr wrap="none" lIns="68580" tIns="34290" rIns="68580" bIns="34290" rtlCol="0">
            <a:spAutoFit/>
          </a:bodyPr>
          <a:lstStyle/>
          <a:p>
            <a:r>
              <a:rPr lang="zh-CN" altLang="en-US" sz="1400" dirty="0">
                <a:solidFill>
                  <a:srgbClr val="6CAE43"/>
                </a:solidFill>
                <a:latin typeface="微软雅黑" pitchFamily="34" charset="-122"/>
                <a:ea typeface="微软雅黑" pitchFamily="34" charset="-122"/>
              </a:rPr>
              <a:t>训练方案</a:t>
            </a:r>
            <a:r>
              <a:rPr lang="en-US" altLang="zh-CN" sz="1400" dirty="0">
                <a:solidFill>
                  <a:srgbClr val="6CAE43"/>
                </a:solidFill>
                <a:latin typeface="微软雅黑" pitchFamily="34" charset="-122"/>
                <a:ea typeface="微软雅黑" pitchFamily="34" charset="-122"/>
              </a:rPr>
              <a:t>3: Darknet-53</a:t>
            </a:r>
            <a:endParaRPr lang="en" altLang="zh-CN" b="1" dirty="0"/>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A55EA057-1D60-5E4A-9FF2-B4C5E683A24E}"/>
              </a:ext>
            </a:extLst>
          </p:cNvPr>
          <p:cNvSpPr txBox="1"/>
          <p:nvPr/>
        </p:nvSpPr>
        <p:spPr>
          <a:xfrm>
            <a:off x="435675" y="703824"/>
            <a:ext cx="2089033" cy="715581"/>
          </a:xfrm>
          <a:prstGeom prst="rect">
            <a:avLst/>
          </a:prstGeom>
          <a:noFill/>
        </p:spPr>
        <p:txBody>
          <a:bodyPr wrap="none" rtlCol="0">
            <a:spAutoFit/>
          </a:bodyPr>
          <a:lstStyle/>
          <a:p>
            <a:r>
              <a:rPr kumimoji="1" lang="zh-CN" altLang="en-US" dirty="0"/>
              <a:t>一般是由两部分网络组成</a:t>
            </a:r>
            <a:endParaRPr kumimoji="1" lang="en-US" altLang="zh-CN" dirty="0"/>
          </a:p>
          <a:p>
            <a:r>
              <a:rPr kumimoji="1" lang="en-US" altLang="zh-CN" dirty="0"/>
              <a:t>1.</a:t>
            </a:r>
            <a:r>
              <a:rPr kumimoji="1" lang="zh-CN" altLang="en-US" dirty="0"/>
              <a:t>特征提取层</a:t>
            </a:r>
            <a:endParaRPr kumimoji="1" lang="en-US" altLang="zh-CN" dirty="0"/>
          </a:p>
          <a:p>
            <a:r>
              <a:rPr kumimoji="1" lang="en-US" altLang="zh-CN" dirty="0"/>
              <a:t>2.</a:t>
            </a:r>
            <a:r>
              <a:rPr kumimoji="1" lang="zh-CN" altLang="en-US" dirty="0"/>
              <a:t>分类预测层</a:t>
            </a:r>
          </a:p>
        </p:txBody>
      </p:sp>
      <p:sp>
        <p:nvSpPr>
          <p:cNvPr id="3" name="文本框 2">
            <a:extLst>
              <a:ext uri="{FF2B5EF4-FFF2-40B4-BE49-F238E27FC236}">
                <a16:creationId xmlns:a16="http://schemas.microsoft.com/office/drawing/2014/main" id="{FDB88D01-6AC8-2949-8D92-098D0BF13296}"/>
              </a:ext>
            </a:extLst>
          </p:cNvPr>
          <p:cNvSpPr txBox="1"/>
          <p:nvPr/>
        </p:nvSpPr>
        <p:spPr>
          <a:xfrm>
            <a:off x="1501698" y="2289717"/>
            <a:ext cx="184731" cy="300082"/>
          </a:xfrm>
          <a:prstGeom prst="rect">
            <a:avLst/>
          </a:prstGeom>
          <a:noFill/>
        </p:spPr>
        <p:txBody>
          <a:bodyPr wrap="none" rtlCol="0">
            <a:spAutoFit/>
          </a:bodyPr>
          <a:lstStyle/>
          <a:p>
            <a:endParaRPr kumimoji="1" lang="zh-CN" altLang="en-US" dirty="0"/>
          </a:p>
        </p:txBody>
      </p:sp>
      <p:pic>
        <p:nvPicPr>
          <p:cNvPr id="13" name="图片 12">
            <a:extLst>
              <a:ext uri="{FF2B5EF4-FFF2-40B4-BE49-F238E27FC236}">
                <a16:creationId xmlns:a16="http://schemas.microsoft.com/office/drawing/2014/main" id="{DBAF769C-3A6F-654F-907B-C9AD5AE79B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3190" y="1002767"/>
            <a:ext cx="6267483" cy="3731338"/>
          </a:xfrm>
          <a:prstGeom prst="rect">
            <a:avLst/>
          </a:prstGeom>
        </p:spPr>
      </p:pic>
    </p:spTree>
    <p:extLst>
      <p:ext uri="{BB962C8B-B14F-4D97-AF65-F5344CB8AC3E}">
        <p14:creationId xmlns:p14="http://schemas.microsoft.com/office/powerpoint/2010/main" val="41000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2030043"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预测算法</a:t>
            </a:r>
            <a:r>
              <a:rPr lang="en-US" altLang="zh-CN" sz="1400" dirty="0">
                <a:solidFill>
                  <a:srgbClr val="6CAE43"/>
                </a:solidFill>
                <a:latin typeface="微软雅黑" pitchFamily="34" charset="-122"/>
                <a:ea typeface="微软雅黑" pitchFamily="34" charset="-122"/>
              </a:rPr>
              <a:t>: </a:t>
            </a:r>
            <a:r>
              <a:rPr lang="zh-CN" altLang="en-US" sz="1400" dirty="0">
                <a:solidFill>
                  <a:srgbClr val="6CAE43"/>
                </a:solidFill>
                <a:latin typeface="微软雅黑" pitchFamily="34" charset="-122"/>
                <a:ea typeface="微软雅黑" pitchFamily="34" charset="-122"/>
              </a:rPr>
              <a:t>非最大值抑制</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pic>
        <p:nvPicPr>
          <p:cNvPr id="10" name="图片 9">
            <a:extLst>
              <a:ext uri="{FF2B5EF4-FFF2-40B4-BE49-F238E27FC236}">
                <a16:creationId xmlns:a16="http://schemas.microsoft.com/office/drawing/2014/main" id="{CF574999-00E5-3946-B6B8-1AD331183B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003" y="1728964"/>
            <a:ext cx="5430153" cy="2502471"/>
          </a:xfrm>
          <a:prstGeom prst="rect">
            <a:avLst/>
          </a:prstGeom>
        </p:spPr>
      </p:pic>
      <p:sp>
        <p:nvSpPr>
          <p:cNvPr id="11" name="文本框 10">
            <a:extLst>
              <a:ext uri="{FF2B5EF4-FFF2-40B4-BE49-F238E27FC236}">
                <a16:creationId xmlns:a16="http://schemas.microsoft.com/office/drawing/2014/main" id="{37C60CDA-FB84-B548-9F93-EB7FCAC84075}"/>
              </a:ext>
            </a:extLst>
          </p:cNvPr>
          <p:cNvSpPr txBox="1"/>
          <p:nvPr/>
        </p:nvSpPr>
        <p:spPr>
          <a:xfrm>
            <a:off x="435675" y="804886"/>
            <a:ext cx="7819448" cy="715581"/>
          </a:xfrm>
          <a:prstGeom prst="rect">
            <a:avLst/>
          </a:prstGeom>
          <a:noFill/>
        </p:spPr>
        <p:txBody>
          <a:bodyPr wrap="none" rtlCol="0">
            <a:spAutoFit/>
          </a:bodyPr>
          <a:lstStyle/>
          <a:p>
            <a:r>
              <a:rPr lang="en" altLang="zh-CN" dirty="0"/>
              <a:t>1. Select the box that has the highest score.</a:t>
            </a:r>
          </a:p>
          <a:p>
            <a:r>
              <a:rPr lang="en" altLang="zh-CN" dirty="0"/>
              <a:t>2. Compute its overlap with all other boxes, and remove boxes that overlap it more than </a:t>
            </a:r>
            <a:r>
              <a:rPr lang="en" altLang="zh-CN" dirty="0" err="1"/>
              <a:t>iou_threshold</a:t>
            </a:r>
            <a:r>
              <a:rPr lang="en" altLang="zh-CN" dirty="0"/>
              <a:t>.</a:t>
            </a:r>
          </a:p>
          <a:p>
            <a:r>
              <a:rPr lang="en" altLang="zh-CN" dirty="0"/>
              <a:t>3. Go back to step 1 and iterate until there's no more boxes with a lower score than the current selected box.</a:t>
            </a:r>
          </a:p>
        </p:txBody>
      </p:sp>
    </p:spTree>
    <p:extLst>
      <p:ext uri="{BB962C8B-B14F-4D97-AF65-F5344CB8AC3E}">
        <p14:creationId xmlns:p14="http://schemas.microsoft.com/office/powerpoint/2010/main" val="153274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4843" y="2043136"/>
            <a:ext cx="6890204" cy="1586350"/>
            <a:chOff x="1144843" y="2043136"/>
            <a:chExt cx="6890204" cy="1586350"/>
          </a:xfrm>
        </p:grpSpPr>
        <p:sp>
          <p:nvSpPr>
            <p:cNvPr id="5" name="任意多边形 4"/>
            <p:cNvSpPr/>
            <p:nvPr/>
          </p:nvSpPr>
          <p:spPr>
            <a:xfrm>
              <a:off x="1144843" y="2086201"/>
              <a:ext cx="6886575" cy="1543285"/>
            </a:xfrm>
            <a:custGeom>
              <a:avLst/>
              <a:gdLst>
                <a:gd name="connsiteX0" fmla="*/ 0 w 6886575"/>
                <a:gd name="connsiteY0" fmla="*/ 1457529 h 1543285"/>
                <a:gd name="connsiteX1" fmla="*/ 1666875 w 6886575"/>
                <a:gd name="connsiteY1" fmla="*/ 204 h 1543285"/>
                <a:gd name="connsiteX2" fmla="*/ 3400425 w 6886575"/>
                <a:gd name="connsiteY2" fmla="*/ 1543254 h 1543285"/>
                <a:gd name="connsiteX3" fmla="*/ 5133975 w 6886575"/>
                <a:gd name="connsiteY3" fmla="*/ 47829 h 1543285"/>
                <a:gd name="connsiteX4" fmla="*/ 6886575 w 6886575"/>
                <a:gd name="connsiteY4" fmla="*/ 1524204 h 154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6575" h="1543285">
                  <a:moveTo>
                    <a:pt x="0" y="1457529"/>
                  </a:moveTo>
                  <a:cubicBezTo>
                    <a:pt x="550069" y="721723"/>
                    <a:pt x="1100138" y="-14083"/>
                    <a:pt x="1666875" y="204"/>
                  </a:cubicBezTo>
                  <a:cubicBezTo>
                    <a:pt x="2233612" y="14491"/>
                    <a:pt x="2822575" y="1535317"/>
                    <a:pt x="3400425" y="1543254"/>
                  </a:cubicBezTo>
                  <a:cubicBezTo>
                    <a:pt x="3978275" y="1551191"/>
                    <a:pt x="4552950" y="51004"/>
                    <a:pt x="5133975" y="47829"/>
                  </a:cubicBezTo>
                  <a:cubicBezTo>
                    <a:pt x="5715000" y="44654"/>
                    <a:pt x="6300787" y="784429"/>
                    <a:pt x="6886575" y="1524204"/>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148472" y="2043136"/>
              <a:ext cx="6886575" cy="1543285"/>
            </a:xfrm>
            <a:custGeom>
              <a:avLst/>
              <a:gdLst>
                <a:gd name="connsiteX0" fmla="*/ 0 w 6886575"/>
                <a:gd name="connsiteY0" fmla="*/ 1457529 h 1543285"/>
                <a:gd name="connsiteX1" fmla="*/ 1666875 w 6886575"/>
                <a:gd name="connsiteY1" fmla="*/ 204 h 1543285"/>
                <a:gd name="connsiteX2" fmla="*/ 3400425 w 6886575"/>
                <a:gd name="connsiteY2" fmla="*/ 1543254 h 1543285"/>
                <a:gd name="connsiteX3" fmla="*/ 5133975 w 6886575"/>
                <a:gd name="connsiteY3" fmla="*/ 47829 h 1543285"/>
                <a:gd name="connsiteX4" fmla="*/ 6886575 w 6886575"/>
                <a:gd name="connsiteY4" fmla="*/ 1524204 h 154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6575" h="1543285">
                  <a:moveTo>
                    <a:pt x="0" y="1457529"/>
                  </a:moveTo>
                  <a:cubicBezTo>
                    <a:pt x="550069" y="721723"/>
                    <a:pt x="1100138" y="-14083"/>
                    <a:pt x="1666875" y="204"/>
                  </a:cubicBezTo>
                  <a:cubicBezTo>
                    <a:pt x="2233612" y="14491"/>
                    <a:pt x="2822575" y="1535317"/>
                    <a:pt x="3400425" y="1543254"/>
                  </a:cubicBezTo>
                  <a:cubicBezTo>
                    <a:pt x="3978275" y="1551191"/>
                    <a:pt x="4552950" y="51004"/>
                    <a:pt x="5133975" y="47829"/>
                  </a:cubicBezTo>
                  <a:cubicBezTo>
                    <a:pt x="5715000" y="44654"/>
                    <a:pt x="6300787" y="784429"/>
                    <a:pt x="6886575" y="1524204"/>
                  </a:cubicBezTo>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flipH="1">
            <a:off x="3172995" y="35671"/>
            <a:ext cx="324416" cy="324416"/>
          </a:xfrm>
          <a:prstGeom prst="ellipse">
            <a:avLst/>
          </a:prstGeom>
          <a:gradFill flip="none" rotWithShape="1">
            <a:gsLst>
              <a:gs pos="100000">
                <a:schemeClr val="bg1">
                  <a:lumMod val="85000"/>
                </a:schemeClr>
              </a:gs>
              <a:gs pos="0">
                <a:schemeClr val="bg1"/>
              </a:gs>
            </a:gsLst>
            <a:lin ang="18900000" scaled="1"/>
            <a:tileRect/>
          </a:gradFill>
          <a:ln w="28575" cap="flat">
            <a:gradFill flip="none" rotWithShape="1">
              <a:gsLst>
                <a:gs pos="0">
                  <a:schemeClr val="bg1">
                    <a:lumMod val="85000"/>
                  </a:schemeClr>
                </a:gs>
                <a:gs pos="100000">
                  <a:schemeClr val="bg1"/>
                </a:gs>
              </a:gsLst>
              <a:lin ang="18900000" scaled="1"/>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8" name="椭圆 7"/>
          <p:cNvSpPr/>
          <p:nvPr/>
        </p:nvSpPr>
        <p:spPr>
          <a:xfrm>
            <a:off x="4118406" y="628343"/>
            <a:ext cx="366803" cy="366803"/>
          </a:xfrm>
          <a:prstGeom prst="ellipse">
            <a:avLst/>
          </a:prstGeom>
          <a:solidFill>
            <a:srgbClr val="6CAE43"/>
          </a:solidFill>
          <a:ln w="285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24156" y="683598"/>
            <a:ext cx="196954" cy="196954"/>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74433" y="524568"/>
            <a:ext cx="452050" cy="452050"/>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66236" y="-1395512"/>
            <a:ext cx="2176746" cy="2176746"/>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158168" y="320718"/>
            <a:ext cx="326530" cy="326530"/>
          </a:xfrm>
          <a:prstGeom prst="ellipse">
            <a:avLst/>
          </a:prstGeom>
          <a:solidFill>
            <a:srgbClr val="6CAE43"/>
          </a:solidFill>
          <a:ln w="285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5183459" y="-206228"/>
            <a:ext cx="483799" cy="483799"/>
          </a:xfrm>
          <a:prstGeom prst="ellipse">
            <a:avLst/>
          </a:prstGeom>
          <a:gradFill flip="none" rotWithShape="1">
            <a:gsLst>
              <a:gs pos="100000">
                <a:schemeClr val="bg1">
                  <a:lumMod val="85000"/>
                </a:schemeClr>
              </a:gs>
              <a:gs pos="0">
                <a:schemeClr val="bg1"/>
              </a:gs>
            </a:gsLst>
            <a:lin ang="18900000" scaled="1"/>
            <a:tileRect/>
          </a:gradFill>
          <a:ln w="28575" cap="flat">
            <a:gradFill flip="none" rotWithShape="1">
              <a:gsLst>
                <a:gs pos="0">
                  <a:schemeClr val="bg1">
                    <a:lumMod val="85000"/>
                  </a:schemeClr>
                </a:gs>
                <a:gs pos="100000">
                  <a:schemeClr val="bg1"/>
                </a:gs>
              </a:gsLst>
              <a:lin ang="18900000" scaled="1"/>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14" name="椭圆 13"/>
          <p:cNvSpPr/>
          <p:nvPr/>
        </p:nvSpPr>
        <p:spPr>
          <a:xfrm>
            <a:off x="3185933" y="320718"/>
            <a:ext cx="326530" cy="326530"/>
          </a:xfrm>
          <a:prstGeom prst="ellipse">
            <a:avLst/>
          </a:prstGeom>
          <a:solidFill>
            <a:srgbClr val="6CAE43"/>
          </a:solidFill>
          <a:ln w="285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260954" y="1037828"/>
            <a:ext cx="196954" cy="196954"/>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95928" y="261611"/>
            <a:ext cx="196954" cy="196954"/>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48242" y="782076"/>
            <a:ext cx="196954" cy="196954"/>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871168" y="27261"/>
            <a:ext cx="1173480" cy="584775"/>
          </a:xfrm>
          <a:prstGeom prst="rect">
            <a:avLst/>
          </a:prstGeom>
          <a:noFill/>
        </p:spPr>
        <p:txBody>
          <a:bodyPr wrap="square" rtlCol="0">
            <a:spAutoFit/>
          </a:bodyPr>
          <a:lstStyle/>
          <a:p>
            <a:r>
              <a:rPr lang="zh-CN" altLang="en-US" sz="3200" b="1" dirty="0">
                <a:solidFill>
                  <a:srgbClr val="6CAE43"/>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目录</a:t>
            </a:r>
          </a:p>
        </p:txBody>
      </p:sp>
      <p:grpSp>
        <p:nvGrpSpPr>
          <p:cNvPr id="19" name="组合 18"/>
          <p:cNvGrpSpPr/>
          <p:nvPr/>
        </p:nvGrpSpPr>
        <p:grpSpPr>
          <a:xfrm>
            <a:off x="803827" y="3281586"/>
            <a:ext cx="721951" cy="721951"/>
            <a:chOff x="803825" y="3281585"/>
            <a:chExt cx="721951" cy="721951"/>
          </a:xfrm>
        </p:grpSpPr>
        <p:sp>
          <p:nvSpPr>
            <p:cNvPr id="20" name="椭圆 19"/>
            <p:cNvSpPr/>
            <p:nvPr/>
          </p:nvSpPr>
          <p:spPr>
            <a:xfrm flipH="1">
              <a:off x="803825" y="3281585"/>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21" name="KSO_Shape"/>
            <p:cNvSpPr>
              <a:spLocks/>
            </p:cNvSpPr>
            <p:nvPr/>
          </p:nvSpPr>
          <p:spPr bwMode="auto">
            <a:xfrm>
              <a:off x="1064357" y="3402040"/>
              <a:ext cx="200886" cy="401771"/>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rgbClr val="6CAE43"/>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2" name="组合 21"/>
          <p:cNvGrpSpPr/>
          <p:nvPr/>
        </p:nvGrpSpPr>
        <p:grpSpPr>
          <a:xfrm>
            <a:off x="2359533" y="1708889"/>
            <a:ext cx="721951" cy="721951"/>
            <a:chOff x="2359531" y="1708888"/>
            <a:chExt cx="721951" cy="721951"/>
          </a:xfrm>
        </p:grpSpPr>
        <p:sp>
          <p:nvSpPr>
            <p:cNvPr id="23" name="椭圆 22"/>
            <p:cNvSpPr/>
            <p:nvPr/>
          </p:nvSpPr>
          <p:spPr>
            <a:xfrm flipH="1">
              <a:off x="2359531" y="1708888"/>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grpSp>
          <p:nvGrpSpPr>
            <p:cNvPr id="24" name="组合 23"/>
            <p:cNvGrpSpPr/>
            <p:nvPr/>
          </p:nvGrpSpPr>
          <p:grpSpPr>
            <a:xfrm>
              <a:off x="2537220" y="1847278"/>
              <a:ext cx="397219" cy="409108"/>
              <a:chOff x="2537220" y="1847278"/>
              <a:chExt cx="397219" cy="409108"/>
            </a:xfrm>
            <a:solidFill>
              <a:srgbClr val="FF0000"/>
            </a:solidFill>
          </p:grpSpPr>
          <p:sp>
            <p:nvSpPr>
              <p:cNvPr id="25" name="KSO_Shape"/>
              <p:cNvSpPr/>
              <p:nvPr/>
            </p:nvSpPr>
            <p:spPr>
              <a:xfrm>
                <a:off x="2537220" y="1889815"/>
                <a:ext cx="366572" cy="366571"/>
              </a:xfrm>
              <a:prstGeom prst="pie">
                <a:avLst/>
              </a:prstGeom>
              <a:solidFill>
                <a:srgbClr val="6CAE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6" name="KSO_Shape"/>
              <p:cNvSpPr/>
              <p:nvPr/>
            </p:nvSpPr>
            <p:spPr>
              <a:xfrm rot="17344659">
                <a:off x="2567867" y="1847278"/>
                <a:ext cx="366571" cy="366572"/>
              </a:xfrm>
              <a:prstGeom prst="pie">
                <a:avLst>
                  <a:gd name="adj1" fmla="val 20720386"/>
                  <a:gd name="adj2" fmla="val 4065144"/>
                </a:avLst>
              </a:prstGeom>
              <a:solidFill>
                <a:srgbClr val="6CAE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pSp>
        <p:nvGrpSpPr>
          <p:cNvPr id="27" name="组合 26"/>
          <p:cNvGrpSpPr/>
          <p:nvPr/>
        </p:nvGrpSpPr>
        <p:grpSpPr>
          <a:xfrm>
            <a:off x="4230786" y="3281586"/>
            <a:ext cx="721951" cy="721951"/>
            <a:chOff x="4230784" y="3281585"/>
            <a:chExt cx="721951" cy="721951"/>
          </a:xfrm>
        </p:grpSpPr>
        <p:sp>
          <p:nvSpPr>
            <p:cNvPr id="28" name="椭圆 27"/>
            <p:cNvSpPr/>
            <p:nvPr/>
          </p:nvSpPr>
          <p:spPr>
            <a:xfrm flipH="1">
              <a:off x="4230784" y="3281585"/>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29" name="KSO_Shape"/>
            <p:cNvSpPr>
              <a:spLocks noChangeArrowheads="1"/>
            </p:cNvSpPr>
            <p:nvPr/>
          </p:nvSpPr>
          <p:spPr bwMode="auto">
            <a:xfrm>
              <a:off x="4418690" y="3513603"/>
              <a:ext cx="338880" cy="282401"/>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rgbClr val="6CAE43"/>
            </a:solidFill>
            <a:ln>
              <a:noFill/>
            </a:ln>
            <a:extLst/>
          </p:spPr>
          <p:txBody>
            <a:bodyPr bIns="432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30" name="组合 29"/>
          <p:cNvGrpSpPr/>
          <p:nvPr/>
        </p:nvGrpSpPr>
        <p:grpSpPr>
          <a:xfrm>
            <a:off x="6153590" y="1708889"/>
            <a:ext cx="721951" cy="721951"/>
            <a:chOff x="6153588" y="1708888"/>
            <a:chExt cx="721951" cy="721951"/>
          </a:xfrm>
        </p:grpSpPr>
        <p:sp>
          <p:nvSpPr>
            <p:cNvPr id="31" name="椭圆 30"/>
            <p:cNvSpPr/>
            <p:nvPr/>
          </p:nvSpPr>
          <p:spPr>
            <a:xfrm flipH="1">
              <a:off x="6153588" y="1708888"/>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2" name="KSO_Shape"/>
            <p:cNvSpPr>
              <a:spLocks/>
            </p:cNvSpPr>
            <p:nvPr/>
          </p:nvSpPr>
          <p:spPr bwMode="auto">
            <a:xfrm>
              <a:off x="6361933" y="1890415"/>
              <a:ext cx="358896" cy="358896"/>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6CAE43"/>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33" name="组合 32"/>
          <p:cNvGrpSpPr/>
          <p:nvPr/>
        </p:nvGrpSpPr>
        <p:grpSpPr>
          <a:xfrm>
            <a:off x="7657745" y="3283638"/>
            <a:ext cx="721951" cy="721951"/>
            <a:chOff x="7657743" y="3283637"/>
            <a:chExt cx="721951" cy="721951"/>
          </a:xfrm>
        </p:grpSpPr>
        <p:sp>
          <p:nvSpPr>
            <p:cNvPr id="34" name="椭圆 33"/>
            <p:cNvSpPr/>
            <p:nvPr/>
          </p:nvSpPr>
          <p:spPr>
            <a:xfrm flipH="1">
              <a:off x="7657743" y="3283637"/>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headEnd/>
              <a:tailEnd/>
            </a:ln>
            <a:effectLst>
              <a:outerShdw blurRad="444500" dist="190500" dir="8100000" algn="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5" name="KSO_Shape"/>
            <p:cNvSpPr/>
            <p:nvPr/>
          </p:nvSpPr>
          <p:spPr bwMode="auto">
            <a:xfrm>
              <a:off x="7845532" y="3402066"/>
              <a:ext cx="346371" cy="43937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rgbClr val="6CAE43"/>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latin typeface="+mn-ea"/>
                <a:ea typeface="+mn-ea"/>
              </a:endParaRPr>
            </a:p>
          </p:txBody>
        </p:sp>
      </p:grpSp>
      <p:sp>
        <p:nvSpPr>
          <p:cNvPr id="36" name="矩形 35"/>
          <p:cNvSpPr/>
          <p:nvPr/>
        </p:nvSpPr>
        <p:spPr>
          <a:xfrm>
            <a:off x="1498270" y="3494836"/>
            <a:ext cx="800219" cy="461665"/>
          </a:xfrm>
          <a:prstGeom prst="rect">
            <a:avLst/>
          </a:prstGeom>
        </p:spPr>
        <p:txBody>
          <a:bodyPr wrap="none">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调研</a:t>
            </a:r>
          </a:p>
        </p:txBody>
      </p:sp>
      <p:sp>
        <p:nvSpPr>
          <p:cNvPr id="37" name="矩形 36"/>
          <p:cNvSpPr/>
          <p:nvPr/>
        </p:nvSpPr>
        <p:spPr>
          <a:xfrm>
            <a:off x="1545059" y="1236955"/>
            <a:ext cx="1415772" cy="461665"/>
          </a:xfrm>
          <a:prstGeom prst="rect">
            <a:avLst/>
          </a:prstGeom>
        </p:spPr>
        <p:txBody>
          <a:bodyPr wrap="none">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标记数据</a:t>
            </a:r>
          </a:p>
        </p:txBody>
      </p:sp>
      <p:sp>
        <p:nvSpPr>
          <p:cNvPr id="38" name="矩形 37"/>
          <p:cNvSpPr/>
          <p:nvPr/>
        </p:nvSpPr>
        <p:spPr>
          <a:xfrm>
            <a:off x="3900759" y="2645595"/>
            <a:ext cx="1487908" cy="461665"/>
          </a:xfrm>
          <a:prstGeom prst="rect">
            <a:avLst/>
          </a:prstGeom>
        </p:spPr>
        <p:txBody>
          <a:bodyPr wrap="none">
            <a:spAutoFit/>
          </a:bodyPr>
          <a:lstStyle/>
          <a:p>
            <a:r>
              <a:rPr lang="en-US" altLang="zh-CN" sz="2400" dirty="0">
                <a:solidFill>
                  <a:schemeClr val="bg1">
                    <a:lumMod val="50000"/>
                  </a:schemeClr>
                </a:solidFill>
                <a:latin typeface="微软雅黑" panose="020B0503020204020204" pitchFamily="34" charset="-122"/>
                <a:ea typeface="微软雅黑" panose="020B0503020204020204" pitchFamily="34" charset="-122"/>
              </a:rPr>
              <a:t>SVM</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尝试</a:t>
            </a:r>
          </a:p>
        </p:txBody>
      </p:sp>
      <p:sp>
        <p:nvSpPr>
          <p:cNvPr id="39" name="矩形 38"/>
          <p:cNvSpPr/>
          <p:nvPr/>
        </p:nvSpPr>
        <p:spPr>
          <a:xfrm>
            <a:off x="5837713" y="1214503"/>
            <a:ext cx="1353704" cy="461665"/>
          </a:xfrm>
          <a:prstGeom prst="rect">
            <a:avLst/>
          </a:prstGeom>
        </p:spPr>
        <p:txBody>
          <a:bodyPr wrap="none">
            <a:spAutoFit/>
          </a:bodyPr>
          <a:lstStyle/>
          <a:p>
            <a:r>
              <a:rPr lang="en-US" altLang="zh-CN" sz="2400" dirty="0">
                <a:solidFill>
                  <a:schemeClr val="bg1">
                    <a:lumMod val="50000"/>
                  </a:schemeClr>
                </a:solidFill>
                <a:latin typeface="微软雅黑" panose="020B0503020204020204" pitchFamily="34" charset="-122"/>
                <a:ea typeface="微软雅黑" panose="020B0503020204020204" pitchFamily="34" charset="-122"/>
              </a:rPr>
              <a:t>YOLOv3</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6180492" y="3641330"/>
            <a:ext cx="1415772" cy="461665"/>
          </a:xfrm>
          <a:prstGeom prst="rect">
            <a:avLst/>
          </a:prstGeom>
        </p:spPr>
        <p:txBody>
          <a:bodyPr wrap="none">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结果展示</a:t>
            </a:r>
          </a:p>
        </p:txBody>
      </p:sp>
      <p:sp>
        <p:nvSpPr>
          <p:cNvPr id="41" name="文本框 40"/>
          <p:cNvSpPr txBox="1"/>
          <p:nvPr/>
        </p:nvSpPr>
        <p:spPr>
          <a:xfrm>
            <a:off x="844772" y="4107255"/>
            <a:ext cx="910675" cy="300082"/>
          </a:xfrm>
          <a:prstGeom prst="rect">
            <a:avLst/>
          </a:prstGeom>
          <a:noFill/>
        </p:spPr>
        <p:txBody>
          <a:bodyPr wrap="square" rtlCol="0">
            <a:spAutoFit/>
          </a:bodyPr>
          <a:lstStyle/>
          <a:p>
            <a:r>
              <a:rPr lang="en-US" altLang="zh-CN" dirty="0">
                <a:solidFill>
                  <a:srgbClr val="6CAE43"/>
                </a:solidFill>
                <a:latin typeface="微软雅黑" panose="020B0503020204020204" pitchFamily="34" charset="-122"/>
                <a:ea typeface="微软雅黑" panose="020B0503020204020204" pitchFamily="34" charset="-122"/>
              </a:rPr>
              <a:t>Part1</a:t>
            </a:r>
            <a:endParaRPr lang="zh-CN" altLang="en-US" dirty="0">
              <a:solidFill>
                <a:srgbClr val="6CAE43"/>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410081" y="2519389"/>
            <a:ext cx="910675" cy="300082"/>
          </a:xfrm>
          <a:prstGeom prst="rect">
            <a:avLst/>
          </a:prstGeom>
          <a:noFill/>
        </p:spPr>
        <p:txBody>
          <a:bodyPr wrap="square" rtlCol="0">
            <a:spAutoFit/>
          </a:bodyPr>
          <a:lstStyle/>
          <a:p>
            <a:r>
              <a:rPr lang="en-US" altLang="zh-CN" dirty="0">
                <a:solidFill>
                  <a:srgbClr val="6CAE43"/>
                </a:solidFill>
                <a:latin typeface="微软雅黑" panose="020B0503020204020204" pitchFamily="34" charset="-122"/>
                <a:ea typeface="微软雅黑" panose="020B0503020204020204" pitchFamily="34" charset="-122"/>
              </a:rPr>
              <a:t>Part2</a:t>
            </a:r>
            <a:endParaRPr lang="zh-CN" altLang="en-US" dirty="0">
              <a:solidFill>
                <a:srgbClr val="6CAE43"/>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272784" y="4112580"/>
            <a:ext cx="910675" cy="300082"/>
          </a:xfrm>
          <a:prstGeom prst="rect">
            <a:avLst/>
          </a:prstGeom>
          <a:noFill/>
        </p:spPr>
        <p:txBody>
          <a:bodyPr wrap="square" rtlCol="0">
            <a:spAutoFit/>
          </a:bodyPr>
          <a:lstStyle/>
          <a:p>
            <a:r>
              <a:rPr lang="en-US" altLang="zh-CN" dirty="0">
                <a:solidFill>
                  <a:srgbClr val="6CAE43"/>
                </a:solidFill>
                <a:latin typeface="微软雅黑" panose="020B0503020204020204" pitchFamily="34" charset="-122"/>
                <a:ea typeface="微软雅黑" panose="020B0503020204020204" pitchFamily="34" charset="-122"/>
              </a:rPr>
              <a:t>Part3</a:t>
            </a:r>
            <a:endParaRPr lang="zh-CN" altLang="en-US" dirty="0">
              <a:solidFill>
                <a:srgbClr val="6CAE43"/>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7676829" y="4107255"/>
            <a:ext cx="910675" cy="300082"/>
          </a:xfrm>
          <a:prstGeom prst="rect">
            <a:avLst/>
          </a:prstGeom>
          <a:noFill/>
        </p:spPr>
        <p:txBody>
          <a:bodyPr wrap="square" rtlCol="0">
            <a:spAutoFit/>
          </a:bodyPr>
          <a:lstStyle/>
          <a:p>
            <a:r>
              <a:rPr lang="en-US" altLang="zh-CN" dirty="0">
                <a:solidFill>
                  <a:srgbClr val="6CAE43"/>
                </a:solidFill>
                <a:latin typeface="微软雅黑" panose="020B0503020204020204" pitchFamily="34" charset="-122"/>
                <a:ea typeface="微软雅黑" panose="020B0503020204020204" pitchFamily="34" charset="-122"/>
              </a:rPr>
              <a:t>Part5</a:t>
            </a:r>
            <a:endParaRPr lang="zh-CN" altLang="en-US" dirty="0">
              <a:solidFill>
                <a:srgbClr val="6CAE43"/>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134435" y="2514696"/>
            <a:ext cx="910675" cy="300082"/>
          </a:xfrm>
          <a:prstGeom prst="rect">
            <a:avLst/>
          </a:prstGeom>
          <a:noFill/>
        </p:spPr>
        <p:txBody>
          <a:bodyPr wrap="square" rtlCol="0">
            <a:spAutoFit/>
          </a:bodyPr>
          <a:lstStyle/>
          <a:p>
            <a:r>
              <a:rPr lang="en-US" altLang="zh-CN" dirty="0">
                <a:solidFill>
                  <a:srgbClr val="6CAE43"/>
                </a:solidFill>
                <a:latin typeface="微软雅黑" panose="020B0503020204020204" pitchFamily="34" charset="-122"/>
                <a:ea typeface="微软雅黑" panose="020B0503020204020204" pitchFamily="34" charset="-122"/>
              </a:rPr>
              <a:t>Part4</a:t>
            </a:r>
            <a:endParaRPr lang="zh-CN" altLang="en-US" dirty="0">
              <a:solidFill>
                <a:srgbClr val="6CAE4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6155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439864" cy="284693"/>
          </a:xfrm>
          <a:prstGeom prst="rect">
            <a:avLst/>
          </a:prstGeom>
          <a:noFill/>
        </p:spPr>
        <p:txBody>
          <a:bodyPr wrap="none" lIns="68580" tIns="34290" rIns="68580" bIns="34290" rtlCol="0">
            <a:spAutoFit/>
          </a:bodyPr>
          <a:lstStyle/>
          <a:p>
            <a:pPr defTabSz="685800"/>
            <a:r>
              <a:rPr lang="en-US" altLang="zh-CN" sz="1400" dirty="0" err="1">
                <a:solidFill>
                  <a:srgbClr val="6CAE43"/>
                </a:solidFill>
                <a:latin typeface="微软雅黑" pitchFamily="34" charset="-122"/>
                <a:ea typeface="微软雅黑" pitchFamily="34" charset="-122"/>
              </a:rPr>
              <a:t>IoU</a:t>
            </a:r>
            <a:endParaRPr lang="zh-CN" altLang="en-US" sz="1400" dirty="0">
              <a:solidFill>
                <a:srgbClr val="6CAE43"/>
              </a:solidFill>
              <a:latin typeface="微软雅黑" pitchFamily="34" charset="-122"/>
              <a:ea typeface="微软雅黑" pitchFamily="34" charset="-122"/>
            </a:endParaRP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8E2668D-4B9C-8A4B-95B7-6D916003E9D9}"/>
              </a:ext>
            </a:extLst>
          </p:cNvPr>
          <p:cNvSpPr txBox="1"/>
          <p:nvPr/>
        </p:nvSpPr>
        <p:spPr>
          <a:xfrm>
            <a:off x="435675" y="808092"/>
            <a:ext cx="2447273" cy="300082"/>
          </a:xfrm>
          <a:prstGeom prst="rect">
            <a:avLst/>
          </a:prstGeom>
          <a:noFill/>
        </p:spPr>
        <p:txBody>
          <a:bodyPr wrap="none" rtlCol="0">
            <a:spAutoFit/>
          </a:bodyPr>
          <a:lstStyle/>
          <a:p>
            <a:r>
              <a:rPr kumimoji="1" lang="en-US" altLang="zh-CN" dirty="0"/>
              <a:t>Intersection</a:t>
            </a:r>
            <a:r>
              <a:rPr kumimoji="1" lang="zh-CN" altLang="en-US" dirty="0"/>
              <a:t> </a:t>
            </a:r>
            <a:r>
              <a:rPr kumimoji="1" lang="en-US" altLang="zh-CN" dirty="0"/>
              <a:t>over</a:t>
            </a:r>
            <a:r>
              <a:rPr kumimoji="1" lang="zh-CN" altLang="en-US" dirty="0"/>
              <a:t> </a:t>
            </a:r>
            <a:r>
              <a:rPr kumimoji="1" lang="en-US" altLang="zh-CN" dirty="0"/>
              <a:t>Union: </a:t>
            </a:r>
            <a:r>
              <a:rPr kumimoji="1" lang="zh-CN" altLang="en-US" dirty="0"/>
              <a:t>交并比</a:t>
            </a:r>
          </a:p>
        </p:txBody>
      </p:sp>
      <p:pic>
        <p:nvPicPr>
          <p:cNvPr id="10" name="图片 9">
            <a:extLst>
              <a:ext uri="{FF2B5EF4-FFF2-40B4-BE49-F238E27FC236}">
                <a16:creationId xmlns:a16="http://schemas.microsoft.com/office/drawing/2014/main" id="{4FF2D699-C182-BA41-9357-57955390E5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26" b="1"/>
          <a:stretch/>
        </p:blipFill>
        <p:spPr>
          <a:xfrm>
            <a:off x="453674" y="1471961"/>
            <a:ext cx="8223693" cy="3218911"/>
          </a:xfrm>
          <a:prstGeom prst="rect">
            <a:avLst/>
          </a:prstGeom>
        </p:spPr>
      </p:pic>
    </p:spTree>
    <p:extLst>
      <p:ext uri="{BB962C8B-B14F-4D97-AF65-F5344CB8AC3E}">
        <p14:creationId xmlns:p14="http://schemas.microsoft.com/office/powerpoint/2010/main" val="19267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856645"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预测图片</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pic>
        <p:nvPicPr>
          <p:cNvPr id="10" name="图片 9">
            <a:extLst>
              <a:ext uri="{FF2B5EF4-FFF2-40B4-BE49-F238E27FC236}">
                <a16:creationId xmlns:a16="http://schemas.microsoft.com/office/drawing/2014/main" id="{C431CBB2-4042-2343-A207-63B3BE6520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336" y="1328795"/>
            <a:ext cx="4332915" cy="2909449"/>
          </a:xfrm>
          <a:prstGeom prst="rect">
            <a:avLst/>
          </a:prstGeom>
        </p:spPr>
      </p:pic>
      <p:pic>
        <p:nvPicPr>
          <p:cNvPr id="12" name="图片 11">
            <a:extLst>
              <a:ext uri="{FF2B5EF4-FFF2-40B4-BE49-F238E27FC236}">
                <a16:creationId xmlns:a16="http://schemas.microsoft.com/office/drawing/2014/main" id="{75AA4AEE-67D5-FF4D-BA45-FDC843E2D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06" y="1328795"/>
            <a:ext cx="4371030" cy="2909448"/>
          </a:xfrm>
          <a:prstGeom prst="rect">
            <a:avLst/>
          </a:prstGeom>
        </p:spPr>
      </p:pic>
      <p:sp>
        <p:nvSpPr>
          <p:cNvPr id="13" name="文本框 12">
            <a:extLst>
              <a:ext uri="{FF2B5EF4-FFF2-40B4-BE49-F238E27FC236}">
                <a16:creationId xmlns:a16="http://schemas.microsoft.com/office/drawing/2014/main" id="{0D73BC9C-BABE-104C-AA46-ECEAEECD5006}"/>
              </a:ext>
            </a:extLst>
          </p:cNvPr>
          <p:cNvSpPr txBox="1"/>
          <p:nvPr/>
        </p:nvSpPr>
        <p:spPr>
          <a:xfrm>
            <a:off x="1920240" y="987552"/>
            <a:ext cx="877163" cy="300082"/>
          </a:xfrm>
          <a:prstGeom prst="rect">
            <a:avLst/>
          </a:prstGeom>
          <a:noFill/>
        </p:spPr>
        <p:txBody>
          <a:bodyPr wrap="none" rtlCol="0">
            <a:spAutoFit/>
          </a:bodyPr>
          <a:lstStyle/>
          <a:p>
            <a:r>
              <a:rPr kumimoji="1" lang="zh-CN" altLang="en-US" dirty="0"/>
              <a:t>输入图片</a:t>
            </a:r>
          </a:p>
        </p:txBody>
      </p:sp>
      <p:sp>
        <p:nvSpPr>
          <p:cNvPr id="14" name="文本框 13">
            <a:extLst>
              <a:ext uri="{FF2B5EF4-FFF2-40B4-BE49-F238E27FC236}">
                <a16:creationId xmlns:a16="http://schemas.microsoft.com/office/drawing/2014/main" id="{DA6B1C07-CCEA-CD43-ADA5-2A5E28C23F35}"/>
              </a:ext>
            </a:extLst>
          </p:cNvPr>
          <p:cNvSpPr txBox="1"/>
          <p:nvPr/>
        </p:nvSpPr>
        <p:spPr>
          <a:xfrm>
            <a:off x="6272211" y="987552"/>
            <a:ext cx="877163" cy="300082"/>
          </a:xfrm>
          <a:prstGeom prst="rect">
            <a:avLst/>
          </a:prstGeom>
          <a:noFill/>
        </p:spPr>
        <p:txBody>
          <a:bodyPr wrap="none" rtlCol="0">
            <a:spAutoFit/>
          </a:bodyPr>
          <a:lstStyle/>
          <a:p>
            <a:r>
              <a:rPr kumimoji="1" lang="zh-CN" altLang="en-US" dirty="0"/>
              <a:t>输出图片</a:t>
            </a:r>
          </a:p>
        </p:txBody>
      </p:sp>
    </p:spTree>
    <p:extLst>
      <p:ext uri="{BB962C8B-B14F-4D97-AF65-F5344CB8AC3E}">
        <p14:creationId xmlns:p14="http://schemas.microsoft.com/office/powerpoint/2010/main" val="153581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856645"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预测视频</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Tree>
    <p:extLst>
      <p:ext uri="{BB962C8B-B14F-4D97-AF65-F5344CB8AC3E}">
        <p14:creationId xmlns:p14="http://schemas.microsoft.com/office/powerpoint/2010/main" val="206989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497572"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总结</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5675" y="862361"/>
            <a:ext cx="2608406" cy="1131079"/>
          </a:xfrm>
          <a:prstGeom prst="rect">
            <a:avLst/>
          </a:prstGeom>
          <a:noFill/>
        </p:spPr>
        <p:txBody>
          <a:bodyPr wrap="none" rtlCol="0">
            <a:spAutoFit/>
          </a:bodyPr>
          <a:lstStyle/>
          <a:p>
            <a:r>
              <a:rPr lang="zh-CN" altLang="en-US" dirty="0"/>
              <a:t>创新点</a:t>
            </a:r>
            <a:endParaRPr lang="en-US" altLang="zh-CN" dirty="0"/>
          </a:p>
          <a:p>
            <a:pPr marL="342900" indent="-342900">
              <a:buAutoNum type="arabicPeriod"/>
            </a:pPr>
            <a:r>
              <a:rPr lang="zh-CN" altLang="en-US" dirty="0"/>
              <a:t>实现了多种车辆检测的模型</a:t>
            </a:r>
            <a:endParaRPr lang="en-US" altLang="zh-CN" dirty="0"/>
          </a:p>
          <a:p>
            <a:pPr marL="342900" indent="-342900">
              <a:buAutoNum type="arabicPeriod"/>
            </a:pPr>
            <a:r>
              <a:rPr kumimoji="1" lang="zh-CN" altLang="en-US" dirty="0"/>
              <a:t>可以检测常见物体</a:t>
            </a:r>
            <a:endParaRPr kumimoji="1" lang="en-US" altLang="zh-CN" dirty="0"/>
          </a:p>
          <a:p>
            <a:pPr marL="342900" indent="-342900">
              <a:buAutoNum type="arabicPeriod"/>
            </a:pPr>
            <a:r>
              <a:rPr kumimoji="1" lang="zh-CN" altLang="en-US" dirty="0"/>
              <a:t>理论上能达到实时性</a:t>
            </a:r>
            <a:endParaRPr kumimoji="1" lang="en-US" altLang="zh-CN" dirty="0"/>
          </a:p>
          <a:p>
            <a:pPr marL="342900" indent="-342900">
              <a:buAutoNum type="arabicPeriod"/>
            </a:pPr>
            <a:r>
              <a:rPr kumimoji="1" lang="zh-CN" altLang="en-US" dirty="0"/>
              <a:t>统计了车辆车型</a:t>
            </a:r>
          </a:p>
        </p:txBody>
      </p:sp>
      <p:sp>
        <p:nvSpPr>
          <p:cNvPr id="3" name="文本框 2">
            <a:extLst>
              <a:ext uri="{FF2B5EF4-FFF2-40B4-BE49-F238E27FC236}">
                <a16:creationId xmlns:a16="http://schemas.microsoft.com/office/drawing/2014/main" id="{A4593CC5-3994-5A4D-A557-F1BB3CE8AB1D}"/>
              </a:ext>
            </a:extLst>
          </p:cNvPr>
          <p:cNvSpPr txBox="1"/>
          <p:nvPr/>
        </p:nvSpPr>
        <p:spPr>
          <a:xfrm>
            <a:off x="453674" y="2957886"/>
            <a:ext cx="3905236" cy="923330"/>
          </a:xfrm>
          <a:prstGeom prst="rect">
            <a:avLst/>
          </a:prstGeom>
          <a:noFill/>
        </p:spPr>
        <p:txBody>
          <a:bodyPr wrap="none" rtlCol="0">
            <a:spAutoFit/>
          </a:bodyPr>
          <a:lstStyle/>
          <a:p>
            <a:r>
              <a:rPr kumimoji="1" lang="zh-CN" altLang="en-US" dirty="0"/>
              <a:t>工作量</a:t>
            </a:r>
            <a:endParaRPr kumimoji="1" lang="en-US" altLang="zh-CN" dirty="0"/>
          </a:p>
          <a:p>
            <a:r>
              <a:rPr kumimoji="1" lang="zh-CN" altLang="en-US" dirty="0"/>
              <a:t>朱俊</a:t>
            </a:r>
            <a:r>
              <a:rPr kumimoji="1" lang="en-US" altLang="zh-CN" dirty="0"/>
              <a:t>: </a:t>
            </a:r>
            <a:r>
              <a:rPr kumimoji="1" lang="zh-CN" altLang="en-US" dirty="0"/>
              <a:t>负责</a:t>
            </a:r>
            <a:r>
              <a:rPr kumimoji="1" lang="en-US" altLang="zh-CN" dirty="0"/>
              <a:t>yolo</a:t>
            </a:r>
            <a:r>
              <a:rPr kumimoji="1" lang="zh-CN" altLang="en-US" dirty="0"/>
              <a:t>算法的实现与调试</a:t>
            </a:r>
            <a:r>
              <a:rPr kumimoji="1" lang="en-US" altLang="zh-CN" dirty="0"/>
              <a:t>(</a:t>
            </a:r>
            <a:r>
              <a:rPr kumimoji="1" lang="zh-CN" altLang="en-US" dirty="0"/>
              <a:t>第一</a:t>
            </a:r>
            <a:r>
              <a:rPr kumimoji="1" lang="en-US" altLang="zh-CN" dirty="0"/>
              <a:t>)</a:t>
            </a:r>
          </a:p>
          <a:p>
            <a:r>
              <a:rPr kumimoji="1" lang="zh-CN" altLang="en-US" dirty="0"/>
              <a:t>邓洋杰</a:t>
            </a:r>
            <a:r>
              <a:rPr kumimoji="1" lang="en-US" altLang="zh-CN" dirty="0"/>
              <a:t>: </a:t>
            </a:r>
            <a:r>
              <a:rPr kumimoji="1" lang="zh-CN" altLang="en-US" dirty="0"/>
              <a:t>负责</a:t>
            </a:r>
            <a:r>
              <a:rPr kumimoji="1" lang="en-US" altLang="zh-CN"/>
              <a:t>svm</a:t>
            </a:r>
            <a:r>
              <a:rPr kumimoji="1" lang="zh-CN" altLang="en-US"/>
              <a:t>算法</a:t>
            </a:r>
            <a:r>
              <a:rPr kumimoji="1" lang="zh-CN" altLang="en-US" dirty="0"/>
              <a:t>的实现与调试</a:t>
            </a:r>
            <a:r>
              <a:rPr kumimoji="1" lang="en-US" altLang="zh-CN" dirty="0"/>
              <a:t>(</a:t>
            </a:r>
            <a:r>
              <a:rPr kumimoji="1" lang="zh-CN" altLang="en-US" dirty="0"/>
              <a:t>第二</a:t>
            </a:r>
            <a:r>
              <a:rPr kumimoji="1" lang="en-US" altLang="zh-CN" dirty="0"/>
              <a:t>)</a:t>
            </a:r>
          </a:p>
          <a:p>
            <a:r>
              <a:rPr kumimoji="1" lang="zh-CN" altLang="en-US" dirty="0"/>
              <a:t>刘剑</a:t>
            </a:r>
            <a:r>
              <a:rPr kumimoji="1" lang="en-US" altLang="zh-CN" dirty="0"/>
              <a:t>: </a:t>
            </a:r>
            <a:r>
              <a:rPr kumimoji="1" lang="zh-CN" altLang="en-US" dirty="0"/>
              <a:t>负责调研</a:t>
            </a:r>
            <a:r>
              <a:rPr kumimoji="1" lang="en-US" altLang="zh-CN" dirty="0"/>
              <a:t>, </a:t>
            </a:r>
            <a:r>
              <a:rPr kumimoji="1" lang="zh-CN" altLang="en-US" dirty="0"/>
              <a:t>数据标记以及辅助算法实现</a:t>
            </a:r>
            <a:r>
              <a:rPr kumimoji="1" lang="en-US" altLang="zh-CN" dirty="0"/>
              <a:t>(</a:t>
            </a:r>
            <a:r>
              <a:rPr kumimoji="1" lang="zh-CN" altLang="en-US" dirty="0"/>
              <a:t>第三</a:t>
            </a:r>
            <a:r>
              <a:rPr kumimoji="1" lang="en-US" altLang="zh-CN" dirty="0"/>
              <a:t>)</a:t>
            </a:r>
            <a:endParaRPr kumimoji="1" lang="zh-CN" altLang="en-US" dirty="0"/>
          </a:p>
        </p:txBody>
      </p:sp>
    </p:spTree>
    <p:extLst>
      <p:ext uri="{BB962C8B-B14F-4D97-AF65-F5344CB8AC3E}">
        <p14:creationId xmlns:p14="http://schemas.microsoft.com/office/powerpoint/2010/main" val="195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65339"/>
            <a:ext cx="9150394" cy="174193"/>
          </a:xfrm>
          <a:prstGeom prst="rect">
            <a:avLst/>
          </a:prstGeom>
          <a:solidFill>
            <a:srgbClr val="6CAE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文本框 15"/>
          <p:cNvSpPr txBox="1">
            <a:spLocks noChangeArrowheads="1"/>
          </p:cNvSpPr>
          <p:nvPr/>
        </p:nvSpPr>
        <p:spPr bwMode="auto">
          <a:xfrm>
            <a:off x="1020378" y="1782103"/>
            <a:ext cx="710963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6000" dirty="0">
                <a:solidFill>
                  <a:srgbClr val="242B33"/>
                </a:solidFill>
                <a:latin typeface="华文仿宋" panose="02010600040101010101" pitchFamily="2" charset="-122"/>
                <a:ea typeface="华文仿宋" panose="02010600040101010101" pitchFamily="2" charset="-122"/>
              </a:rPr>
              <a:t>汇报完毕，欢迎指导</a:t>
            </a:r>
          </a:p>
        </p:txBody>
      </p:sp>
      <p:sp>
        <p:nvSpPr>
          <p:cNvPr id="26" name="圆角矩形 25"/>
          <p:cNvSpPr/>
          <p:nvPr/>
        </p:nvSpPr>
        <p:spPr>
          <a:xfrm>
            <a:off x="2353349" y="3330448"/>
            <a:ext cx="4391725" cy="431915"/>
          </a:xfrm>
          <a:prstGeom prst="roundRect">
            <a:avLst/>
          </a:prstGeom>
          <a:solidFill>
            <a:srgbClr val="6CAE43"/>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7" name="TextBox 23"/>
          <p:cNvSpPr txBox="1"/>
          <p:nvPr/>
        </p:nvSpPr>
        <p:spPr>
          <a:xfrm>
            <a:off x="2610246" y="3300529"/>
            <a:ext cx="3877930" cy="461637"/>
          </a:xfrm>
          <a:prstGeom prst="rect">
            <a:avLst/>
          </a:prstGeom>
          <a:noFill/>
        </p:spPr>
        <p:txBody>
          <a:bodyPr wrap="none" lIns="91413" tIns="45706" rIns="91413" bIns="45706" rtlCol="0">
            <a:spAutoFit/>
          </a:bodyPr>
          <a:lstStyle/>
          <a:p>
            <a:r>
              <a:rPr lang="zh-CN" altLang="en-US" sz="2400" dirty="0">
                <a:solidFill>
                  <a:schemeClr val="bg1"/>
                </a:solidFill>
                <a:effectLst>
                  <a:outerShdw blurRad="50800" dist="38100" dir="10800000" algn="r" rotWithShape="0">
                    <a:prstClr val="black">
                      <a:alpha val="40000"/>
                    </a:prstClr>
                  </a:outerShdw>
                </a:effectLst>
                <a:latin typeface="微软雅黑" panose="020B0503020204020204" pitchFamily="34" charset="-122"/>
                <a:ea typeface="微软雅黑" panose="020B0503020204020204" pitchFamily="34" charset="-122"/>
              </a:rPr>
              <a:t>中国科学技术大学软件学院</a:t>
            </a:r>
          </a:p>
        </p:txBody>
      </p:sp>
      <p:pic>
        <p:nvPicPr>
          <p:cNvPr id="39" name="Picture 2" descr="https://vi.ustc.edu.cn/_upload/article/images/c5/c8/16886d4042c48d16f1f97de6baf9/W020110705640785874473.jpg">
            <a:extLst>
              <a:ext uri="{FF2B5EF4-FFF2-40B4-BE49-F238E27FC236}">
                <a16:creationId xmlns:a16="http://schemas.microsoft.com/office/drawing/2014/main" id="{53D042DC-CB2D-44E2-A0DC-886CAE363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029"/>
          <a:stretch/>
        </p:blipFill>
        <p:spPr bwMode="auto">
          <a:xfrm>
            <a:off x="3753125" y="241710"/>
            <a:ext cx="1247247" cy="13528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文本框 14">
            <a:extLst>
              <a:ext uri="{FF2B5EF4-FFF2-40B4-BE49-F238E27FC236}">
                <a16:creationId xmlns:a16="http://schemas.microsoft.com/office/drawing/2014/main" id="{E8F8F2C3-C97E-1740-9AB3-3F531A62A45E}"/>
              </a:ext>
            </a:extLst>
          </p:cNvPr>
          <p:cNvSpPr txBox="1">
            <a:spLocks noChangeArrowheads="1"/>
          </p:cNvSpPr>
          <p:nvPr/>
        </p:nvSpPr>
        <p:spPr bwMode="auto">
          <a:xfrm>
            <a:off x="3060207" y="3911752"/>
            <a:ext cx="3023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dirty="0">
                <a:solidFill>
                  <a:srgbClr val="242B33"/>
                </a:solidFill>
                <a:latin typeface="微软雅黑" panose="020B0503020204020204" pitchFamily="34" charset="-122"/>
                <a:ea typeface="微软雅黑" panose="020B0503020204020204" pitchFamily="34" charset="-122"/>
              </a:rPr>
              <a:t>组员：朱俊，邓洋杰，刘剑 </a:t>
            </a:r>
          </a:p>
        </p:txBody>
      </p:sp>
    </p:spTree>
    <p:extLst>
      <p:ext uri="{BB962C8B-B14F-4D97-AF65-F5344CB8AC3E}">
        <p14:creationId xmlns:p14="http://schemas.microsoft.com/office/powerpoint/2010/main" val="120073224"/>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497572"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调研</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文本框 2">
            <a:extLst>
              <a:ext uri="{FF2B5EF4-FFF2-40B4-BE49-F238E27FC236}">
                <a16:creationId xmlns:a16="http://schemas.microsoft.com/office/drawing/2014/main" id="{8D002F06-9549-754D-8744-38CB90182639}"/>
              </a:ext>
            </a:extLst>
          </p:cNvPr>
          <p:cNvSpPr txBox="1"/>
          <p:nvPr/>
        </p:nvSpPr>
        <p:spPr>
          <a:xfrm>
            <a:off x="435675" y="951571"/>
            <a:ext cx="7947240" cy="1754326"/>
          </a:xfrm>
          <a:prstGeom prst="rect">
            <a:avLst/>
          </a:prstGeom>
          <a:noFill/>
        </p:spPr>
        <p:txBody>
          <a:bodyPr wrap="none" rtlCol="0">
            <a:spAutoFit/>
          </a:bodyPr>
          <a:lstStyle/>
          <a:p>
            <a:r>
              <a:rPr lang="zh-CN" altLang="en-US" dirty="0"/>
              <a:t>比较流行的算法可以分为两类：</a:t>
            </a:r>
            <a:endParaRPr lang="en-US" altLang="zh-CN" dirty="0"/>
          </a:p>
          <a:p>
            <a:r>
              <a:rPr lang="en-US" altLang="zh-CN" dirty="0"/>
              <a:t>1.</a:t>
            </a:r>
            <a:r>
              <a:rPr lang="zh-CN" altLang="en-US" dirty="0"/>
              <a:t>一类是基于</a:t>
            </a:r>
            <a:r>
              <a:rPr lang="en-US" altLang="zh-CN" dirty="0"/>
              <a:t>Region Proposal</a:t>
            </a:r>
            <a:r>
              <a:rPr lang="zh-CN" altLang="en-US" dirty="0"/>
              <a:t>的</a:t>
            </a:r>
            <a:r>
              <a:rPr lang="en-US" altLang="zh-CN" dirty="0"/>
              <a:t>R-CNN</a:t>
            </a:r>
            <a:r>
              <a:rPr lang="zh-CN" altLang="en-US" dirty="0"/>
              <a:t>系算法（</a:t>
            </a:r>
            <a:r>
              <a:rPr lang="en-US" altLang="zh-CN" dirty="0"/>
              <a:t>R-CNN</a:t>
            </a:r>
            <a:r>
              <a:rPr lang="zh-CN" altLang="en-US" dirty="0"/>
              <a:t>，</a:t>
            </a:r>
            <a:r>
              <a:rPr lang="en-US" altLang="zh-CN" dirty="0"/>
              <a:t>Fast R-CNN, Faster R-CNN</a:t>
            </a:r>
            <a:r>
              <a:rPr lang="zh-CN" altLang="en-US" dirty="0"/>
              <a:t>）</a:t>
            </a:r>
            <a:endParaRPr lang="en-US" altLang="zh-CN" dirty="0"/>
          </a:p>
          <a:p>
            <a:r>
              <a:rPr lang="zh-CN" altLang="en-US" dirty="0"/>
              <a:t>特点</a:t>
            </a:r>
            <a:r>
              <a:rPr lang="en-US" altLang="zh-CN" dirty="0"/>
              <a:t>: </a:t>
            </a:r>
            <a:r>
              <a:rPr lang="zh-CN" altLang="en-US" dirty="0"/>
              <a:t>准确度高，但是速度慢</a:t>
            </a:r>
            <a:endParaRPr lang="en-US" altLang="zh-CN" dirty="0"/>
          </a:p>
          <a:p>
            <a:endParaRPr lang="en-US" altLang="zh-CN" dirty="0"/>
          </a:p>
          <a:p>
            <a:endParaRPr lang="en-US" altLang="zh-CN" dirty="0"/>
          </a:p>
          <a:p>
            <a:r>
              <a:rPr lang="en-US" altLang="zh-CN" dirty="0"/>
              <a:t>2.</a:t>
            </a:r>
            <a:r>
              <a:rPr lang="zh-CN" altLang="en-US" dirty="0"/>
              <a:t>而另一类是</a:t>
            </a:r>
            <a:r>
              <a:rPr lang="en-US" altLang="zh-CN" dirty="0"/>
              <a:t>Yolo</a:t>
            </a:r>
            <a:r>
              <a:rPr lang="zh-CN" altLang="en-US" dirty="0"/>
              <a:t>，</a:t>
            </a:r>
            <a:r>
              <a:rPr lang="en-US" altLang="zh-CN" dirty="0"/>
              <a:t>SSD</a:t>
            </a:r>
            <a:r>
              <a:rPr lang="zh-CN" altLang="en-US" dirty="0"/>
              <a:t>这类</a:t>
            </a:r>
            <a:r>
              <a:rPr lang="en-US" altLang="zh-CN" dirty="0"/>
              <a:t>one-stage</a:t>
            </a:r>
            <a:r>
              <a:rPr lang="zh-CN" altLang="en-US" dirty="0"/>
              <a:t>算法，其仅仅使用一个</a:t>
            </a:r>
            <a:r>
              <a:rPr lang="en-US" altLang="zh-CN" dirty="0"/>
              <a:t>CNN</a:t>
            </a:r>
            <a:r>
              <a:rPr lang="zh-CN" altLang="en-US" dirty="0"/>
              <a:t>网络直接预测不同目标的类别与位置。</a:t>
            </a:r>
            <a:endParaRPr lang="en-US" altLang="zh-CN" dirty="0"/>
          </a:p>
          <a:p>
            <a:r>
              <a:rPr lang="zh-CN" altLang="en-US" dirty="0"/>
              <a:t>特点</a:t>
            </a:r>
            <a:r>
              <a:rPr lang="en-US" altLang="zh-CN" dirty="0"/>
              <a:t>: </a:t>
            </a:r>
            <a:r>
              <a:rPr lang="zh-CN" altLang="en-US" dirty="0"/>
              <a:t>速度快，但准确率稍低</a:t>
            </a:r>
          </a:p>
          <a:p>
            <a:endParaRPr kumimoji="1" lang="zh-CN" altLang="en-US" dirty="0"/>
          </a:p>
        </p:txBody>
      </p:sp>
    </p:spTree>
    <p:extLst>
      <p:ext uri="{BB962C8B-B14F-4D97-AF65-F5344CB8AC3E}">
        <p14:creationId xmlns:p14="http://schemas.microsoft.com/office/powerpoint/2010/main" val="65033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856645"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算法发展</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pic>
        <p:nvPicPr>
          <p:cNvPr id="10" name="Picture 2" descr="preview">
            <a:extLst>
              <a:ext uri="{FF2B5EF4-FFF2-40B4-BE49-F238E27FC236}">
                <a16:creationId xmlns:a16="http://schemas.microsoft.com/office/drawing/2014/main" id="{978FF502-FAE4-FF42-A7AB-13DB3A6276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674" y="711899"/>
            <a:ext cx="8099227" cy="391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856645"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数据标记</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2" name="文本框 1">
            <a:extLst>
              <a:ext uri="{FF2B5EF4-FFF2-40B4-BE49-F238E27FC236}">
                <a16:creationId xmlns:a16="http://schemas.microsoft.com/office/drawing/2014/main" id="{9BE4FFC5-3B8F-9949-9A3F-F27A62DBEC73}"/>
              </a:ext>
            </a:extLst>
          </p:cNvPr>
          <p:cNvSpPr txBox="1"/>
          <p:nvPr/>
        </p:nvSpPr>
        <p:spPr>
          <a:xfrm>
            <a:off x="435675" y="862361"/>
            <a:ext cx="1686680" cy="300082"/>
          </a:xfrm>
          <a:prstGeom prst="rect">
            <a:avLst/>
          </a:prstGeom>
          <a:noFill/>
        </p:spPr>
        <p:txBody>
          <a:bodyPr wrap="none" rtlCol="0">
            <a:spAutoFit/>
          </a:bodyPr>
          <a:lstStyle/>
          <a:p>
            <a:r>
              <a:rPr kumimoji="1" lang="zh-CN" altLang="en-US" dirty="0"/>
              <a:t>开源工具：</a:t>
            </a:r>
            <a:r>
              <a:rPr kumimoji="1" lang="en-US" altLang="zh-CN" dirty="0" err="1"/>
              <a:t>LabelImg</a:t>
            </a:r>
            <a:endParaRPr kumimoji="1" lang="zh-CN" altLang="en-US" dirty="0"/>
          </a:p>
        </p:txBody>
      </p:sp>
      <p:pic>
        <p:nvPicPr>
          <p:cNvPr id="10" name="图片 9">
            <a:extLst>
              <a:ext uri="{FF2B5EF4-FFF2-40B4-BE49-F238E27FC236}">
                <a16:creationId xmlns:a16="http://schemas.microsoft.com/office/drawing/2014/main" id="{31EC8F59-AFC0-FF44-97EA-4E9AEB703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74" y="1229865"/>
            <a:ext cx="2735948" cy="1702118"/>
          </a:xfrm>
          <a:prstGeom prst="rect">
            <a:avLst/>
          </a:prstGeom>
        </p:spPr>
      </p:pic>
      <p:sp>
        <p:nvSpPr>
          <p:cNvPr id="11" name="文本框 10">
            <a:extLst>
              <a:ext uri="{FF2B5EF4-FFF2-40B4-BE49-F238E27FC236}">
                <a16:creationId xmlns:a16="http://schemas.microsoft.com/office/drawing/2014/main" id="{B385B702-606B-AA4F-8BFF-6DD4C3E08BD4}"/>
              </a:ext>
            </a:extLst>
          </p:cNvPr>
          <p:cNvSpPr txBox="1"/>
          <p:nvPr/>
        </p:nvSpPr>
        <p:spPr>
          <a:xfrm>
            <a:off x="3778718" y="1795919"/>
            <a:ext cx="1127464" cy="300082"/>
          </a:xfrm>
          <a:prstGeom prst="rect">
            <a:avLst/>
          </a:prstGeom>
          <a:noFill/>
        </p:spPr>
        <p:txBody>
          <a:bodyPr wrap="square" rtlCol="0">
            <a:spAutoFit/>
          </a:bodyPr>
          <a:lstStyle/>
          <a:p>
            <a:r>
              <a:rPr lang="en-US" altLang="zh-CN" b="1" dirty="0"/>
              <a:t>         CAR  </a:t>
            </a:r>
            <a:endParaRPr lang="zh-CN" altLang="en-US" b="1" dirty="0"/>
          </a:p>
        </p:txBody>
      </p:sp>
      <p:pic>
        <p:nvPicPr>
          <p:cNvPr id="12" name="图片 11">
            <a:extLst>
              <a:ext uri="{FF2B5EF4-FFF2-40B4-BE49-F238E27FC236}">
                <a16:creationId xmlns:a16="http://schemas.microsoft.com/office/drawing/2014/main" id="{E0740A77-D19A-D846-AF30-B4626F9219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6046" y="1229865"/>
            <a:ext cx="2672178" cy="1662446"/>
          </a:xfrm>
          <a:prstGeom prst="rect">
            <a:avLst/>
          </a:prstGeom>
        </p:spPr>
      </p:pic>
      <p:pic>
        <p:nvPicPr>
          <p:cNvPr id="13" name="图片 12">
            <a:extLst>
              <a:ext uri="{FF2B5EF4-FFF2-40B4-BE49-F238E27FC236}">
                <a16:creationId xmlns:a16="http://schemas.microsoft.com/office/drawing/2014/main" id="{1A2E654F-A34F-5E49-B3AD-2B83DCF4A9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675" y="3061363"/>
            <a:ext cx="2846613" cy="1770967"/>
          </a:xfrm>
          <a:prstGeom prst="rect">
            <a:avLst/>
          </a:prstGeom>
        </p:spPr>
      </p:pic>
      <p:sp>
        <p:nvSpPr>
          <p:cNvPr id="14" name="文本框 13">
            <a:extLst>
              <a:ext uri="{FF2B5EF4-FFF2-40B4-BE49-F238E27FC236}">
                <a16:creationId xmlns:a16="http://schemas.microsoft.com/office/drawing/2014/main" id="{4032D371-EBDC-4A4D-8350-3F077D080F56}"/>
              </a:ext>
            </a:extLst>
          </p:cNvPr>
          <p:cNvSpPr txBox="1"/>
          <p:nvPr/>
        </p:nvSpPr>
        <p:spPr>
          <a:xfrm>
            <a:off x="3778718" y="3796805"/>
            <a:ext cx="1127464" cy="300082"/>
          </a:xfrm>
          <a:prstGeom prst="rect">
            <a:avLst/>
          </a:prstGeom>
          <a:noFill/>
        </p:spPr>
        <p:txBody>
          <a:bodyPr wrap="square" rtlCol="0">
            <a:spAutoFit/>
          </a:bodyPr>
          <a:lstStyle/>
          <a:p>
            <a:r>
              <a:rPr lang="en-US" altLang="zh-CN" b="1" dirty="0"/>
              <a:t>      Person </a:t>
            </a:r>
          </a:p>
        </p:txBody>
      </p:sp>
      <p:pic>
        <p:nvPicPr>
          <p:cNvPr id="15" name="内容占位符 4">
            <a:extLst>
              <a:ext uri="{FF2B5EF4-FFF2-40B4-BE49-F238E27FC236}">
                <a16:creationId xmlns:a16="http://schemas.microsoft.com/office/drawing/2014/main" id="{E962C2FC-4BD7-D540-BE6E-AE67FB131024}"/>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5614325" y="3061363"/>
            <a:ext cx="2846613" cy="1770967"/>
          </a:xfrm>
        </p:spPr>
      </p:pic>
    </p:spTree>
    <p:extLst>
      <p:ext uri="{BB962C8B-B14F-4D97-AF65-F5344CB8AC3E}">
        <p14:creationId xmlns:p14="http://schemas.microsoft.com/office/powerpoint/2010/main" val="357535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036181" cy="284693"/>
          </a:xfrm>
          <a:prstGeom prst="rect">
            <a:avLst/>
          </a:prstGeom>
          <a:noFill/>
        </p:spPr>
        <p:txBody>
          <a:bodyPr wrap="none" lIns="68580" tIns="34290" rIns="68580" bIns="34290" rtlCol="0">
            <a:spAutoFit/>
          </a:bodyPr>
          <a:lstStyle/>
          <a:p>
            <a:pPr defTabSz="685800"/>
            <a:r>
              <a:rPr lang="zh-CN" altLang="en-US" sz="1400" dirty="0">
                <a:solidFill>
                  <a:srgbClr val="6CAE43"/>
                </a:solidFill>
                <a:latin typeface="微软雅黑" pitchFamily="34" charset="-122"/>
                <a:ea typeface="微软雅黑" pitchFamily="34" charset="-122"/>
              </a:rPr>
              <a:t>训练集标签</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pic>
        <p:nvPicPr>
          <p:cNvPr id="10" name="图片 9">
            <a:extLst>
              <a:ext uri="{FF2B5EF4-FFF2-40B4-BE49-F238E27FC236}">
                <a16:creationId xmlns:a16="http://schemas.microsoft.com/office/drawing/2014/main" id="{EC8CB3CE-37AC-7B41-ADDC-66580B61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75" y="669030"/>
            <a:ext cx="7434146" cy="4129086"/>
          </a:xfrm>
          <a:prstGeom prst="rect">
            <a:avLst/>
          </a:prstGeom>
        </p:spPr>
      </p:pic>
    </p:spTree>
    <p:extLst>
      <p:ext uri="{BB962C8B-B14F-4D97-AF65-F5344CB8AC3E}">
        <p14:creationId xmlns:p14="http://schemas.microsoft.com/office/powerpoint/2010/main" val="285607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690206" cy="284693"/>
          </a:xfrm>
          <a:prstGeom prst="rect">
            <a:avLst/>
          </a:prstGeom>
          <a:noFill/>
        </p:spPr>
        <p:txBody>
          <a:bodyPr wrap="none" lIns="68580" tIns="34290" rIns="68580" bIns="34290" rtlCol="0">
            <a:spAutoFit/>
          </a:bodyPr>
          <a:lstStyle/>
          <a:p>
            <a:pPr defTabSz="685800"/>
            <a:r>
              <a:rPr lang="en-US" altLang="zh-CN" sz="1400" dirty="0" err="1">
                <a:solidFill>
                  <a:srgbClr val="6CAE43"/>
                </a:solidFill>
                <a:latin typeface="微软雅黑" pitchFamily="34" charset="-122"/>
                <a:ea typeface="微软雅黑" pitchFamily="34" charset="-122"/>
              </a:rPr>
              <a:t>Opencv+SVM</a:t>
            </a:r>
            <a:r>
              <a:rPr lang="zh-CN" altLang="en-US" sz="1400" dirty="0">
                <a:solidFill>
                  <a:srgbClr val="6CAE43"/>
                </a:solidFill>
                <a:latin typeface="微软雅黑" pitchFamily="34" charset="-122"/>
                <a:ea typeface="微软雅黑" pitchFamily="34" charset="-122"/>
              </a:rPr>
              <a:t>尝试</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grpSp>
        <p:nvGrpSpPr>
          <p:cNvPr id="10" name="组合 9"/>
          <p:cNvGrpSpPr/>
          <p:nvPr/>
        </p:nvGrpSpPr>
        <p:grpSpPr>
          <a:xfrm>
            <a:off x="1405373" y="1255354"/>
            <a:ext cx="1094509" cy="1094509"/>
            <a:chOff x="4179570" y="1588770"/>
            <a:chExt cx="2735580" cy="2735580"/>
          </a:xfrm>
        </p:grpSpPr>
        <p:sp>
          <p:nvSpPr>
            <p:cNvPr id="11" name="椭圆 10"/>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椭圆 11"/>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3" name="组合 12"/>
          <p:cNvGrpSpPr/>
          <p:nvPr/>
        </p:nvGrpSpPr>
        <p:grpSpPr>
          <a:xfrm>
            <a:off x="3151623" y="1255354"/>
            <a:ext cx="1094509" cy="1094509"/>
            <a:chOff x="4179570" y="1588770"/>
            <a:chExt cx="2735580" cy="2735580"/>
          </a:xfrm>
        </p:grpSpPr>
        <p:sp>
          <p:nvSpPr>
            <p:cNvPr id="14" name="椭圆 1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E60012"/>
                </a:solidFill>
              </a:endParaRPr>
            </a:p>
          </p:txBody>
        </p:sp>
        <p:sp>
          <p:nvSpPr>
            <p:cNvPr id="15" name="椭圆 1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E60012"/>
                </a:solidFill>
              </a:endParaRPr>
            </a:p>
          </p:txBody>
        </p:sp>
      </p:grpSp>
      <p:grpSp>
        <p:nvGrpSpPr>
          <p:cNvPr id="16" name="组合 15"/>
          <p:cNvGrpSpPr/>
          <p:nvPr/>
        </p:nvGrpSpPr>
        <p:grpSpPr>
          <a:xfrm>
            <a:off x="4897874" y="1255354"/>
            <a:ext cx="1094509" cy="1094509"/>
            <a:chOff x="4179570" y="1588770"/>
            <a:chExt cx="2735580" cy="2735580"/>
          </a:xfrm>
        </p:grpSpPr>
        <p:sp>
          <p:nvSpPr>
            <p:cNvPr id="17" name="椭圆 16"/>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8" name="椭圆 17"/>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9" name="组合 18"/>
          <p:cNvGrpSpPr/>
          <p:nvPr/>
        </p:nvGrpSpPr>
        <p:grpSpPr>
          <a:xfrm>
            <a:off x="6644123" y="1255354"/>
            <a:ext cx="1094509" cy="1094509"/>
            <a:chOff x="4179570" y="1588770"/>
            <a:chExt cx="2735580" cy="2735580"/>
          </a:xfrm>
        </p:grpSpPr>
        <p:sp>
          <p:nvSpPr>
            <p:cNvPr id="20" name="椭圆 19"/>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椭圆 20"/>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2" name="文本框 21"/>
          <p:cNvSpPr txBox="1"/>
          <p:nvPr/>
        </p:nvSpPr>
        <p:spPr>
          <a:xfrm>
            <a:off x="1633453" y="1533598"/>
            <a:ext cx="636443" cy="553998"/>
          </a:xfrm>
          <a:prstGeom prst="rect">
            <a:avLst/>
          </a:prstGeom>
          <a:noFill/>
        </p:spPr>
        <p:txBody>
          <a:bodyPr wrap="square" rtlCol="0">
            <a:spAutoFit/>
          </a:bodyPr>
          <a:lstStyle/>
          <a:p>
            <a:pPr algn="ctr"/>
            <a:r>
              <a:rPr lang="en-US" altLang="zh-CN" sz="3000" dirty="0">
                <a:solidFill>
                  <a:srgbClr val="6CAE43"/>
                </a:solidFill>
                <a:latin typeface="Impact" panose="020B0806030902050204" pitchFamily="34" charset="0"/>
              </a:rPr>
              <a:t>01</a:t>
            </a:r>
            <a:endParaRPr lang="zh-CN" altLang="en-US" sz="3000" dirty="0">
              <a:solidFill>
                <a:srgbClr val="6CAE43"/>
              </a:solidFill>
              <a:latin typeface="Impact" panose="020B0806030902050204" pitchFamily="34" charset="0"/>
            </a:endParaRPr>
          </a:p>
        </p:txBody>
      </p:sp>
      <p:sp>
        <p:nvSpPr>
          <p:cNvPr id="23" name="文本框 22"/>
          <p:cNvSpPr txBox="1"/>
          <p:nvPr/>
        </p:nvSpPr>
        <p:spPr>
          <a:xfrm>
            <a:off x="3380655" y="1533598"/>
            <a:ext cx="636443" cy="553998"/>
          </a:xfrm>
          <a:prstGeom prst="rect">
            <a:avLst/>
          </a:prstGeom>
          <a:noFill/>
        </p:spPr>
        <p:txBody>
          <a:bodyPr wrap="square" rtlCol="0">
            <a:spAutoFit/>
          </a:bodyPr>
          <a:lstStyle/>
          <a:p>
            <a:pPr algn="ctr"/>
            <a:r>
              <a:rPr lang="en-US" altLang="zh-CN" sz="3000" dirty="0">
                <a:solidFill>
                  <a:srgbClr val="6CAE43"/>
                </a:solidFill>
                <a:latin typeface="Impact" panose="020B0806030902050204" pitchFamily="34" charset="0"/>
              </a:rPr>
              <a:t>02</a:t>
            </a:r>
            <a:endParaRPr lang="zh-CN" altLang="en-US" sz="3000" dirty="0">
              <a:solidFill>
                <a:srgbClr val="6CAE43"/>
              </a:solidFill>
              <a:latin typeface="Impact" panose="020B0806030902050204" pitchFamily="34" charset="0"/>
            </a:endParaRPr>
          </a:p>
        </p:txBody>
      </p:sp>
      <p:sp>
        <p:nvSpPr>
          <p:cNvPr id="24" name="文本框 23"/>
          <p:cNvSpPr txBox="1"/>
          <p:nvPr/>
        </p:nvSpPr>
        <p:spPr>
          <a:xfrm>
            <a:off x="5126906" y="1533598"/>
            <a:ext cx="636443" cy="553998"/>
          </a:xfrm>
          <a:prstGeom prst="rect">
            <a:avLst/>
          </a:prstGeom>
          <a:noFill/>
        </p:spPr>
        <p:txBody>
          <a:bodyPr wrap="square" rtlCol="0">
            <a:spAutoFit/>
          </a:bodyPr>
          <a:lstStyle/>
          <a:p>
            <a:pPr algn="ctr"/>
            <a:r>
              <a:rPr lang="en-US" altLang="zh-CN" sz="3000" dirty="0">
                <a:solidFill>
                  <a:srgbClr val="6CAE43"/>
                </a:solidFill>
                <a:latin typeface="Impact" panose="020B0806030902050204" pitchFamily="34" charset="0"/>
              </a:rPr>
              <a:t>03</a:t>
            </a:r>
            <a:endParaRPr lang="zh-CN" altLang="en-US" sz="3000" dirty="0">
              <a:solidFill>
                <a:srgbClr val="6CAE43"/>
              </a:solidFill>
              <a:latin typeface="Impact" panose="020B0806030902050204" pitchFamily="34" charset="0"/>
            </a:endParaRPr>
          </a:p>
        </p:txBody>
      </p:sp>
      <p:sp>
        <p:nvSpPr>
          <p:cNvPr id="25" name="文本框 24"/>
          <p:cNvSpPr txBox="1"/>
          <p:nvPr/>
        </p:nvSpPr>
        <p:spPr>
          <a:xfrm>
            <a:off x="6873156" y="1533598"/>
            <a:ext cx="636443" cy="553998"/>
          </a:xfrm>
          <a:prstGeom prst="rect">
            <a:avLst/>
          </a:prstGeom>
          <a:noFill/>
        </p:spPr>
        <p:txBody>
          <a:bodyPr wrap="square" rtlCol="0">
            <a:spAutoFit/>
          </a:bodyPr>
          <a:lstStyle/>
          <a:p>
            <a:pPr algn="ctr"/>
            <a:r>
              <a:rPr lang="en-US" altLang="zh-CN" sz="3000" dirty="0">
                <a:solidFill>
                  <a:srgbClr val="6CAE43"/>
                </a:solidFill>
                <a:latin typeface="Impact" panose="020B0806030902050204" pitchFamily="34" charset="0"/>
              </a:rPr>
              <a:t>04</a:t>
            </a:r>
            <a:endParaRPr lang="zh-CN" altLang="en-US" sz="3000" dirty="0">
              <a:solidFill>
                <a:srgbClr val="6CAE43"/>
              </a:solidFill>
              <a:latin typeface="Impact" panose="020B0806030902050204" pitchFamily="34" charset="0"/>
            </a:endParaRPr>
          </a:p>
        </p:txBody>
      </p:sp>
      <p:grpSp>
        <p:nvGrpSpPr>
          <p:cNvPr id="26" name="组合 25"/>
          <p:cNvGrpSpPr/>
          <p:nvPr/>
        </p:nvGrpSpPr>
        <p:grpSpPr>
          <a:xfrm>
            <a:off x="1141381" y="3836978"/>
            <a:ext cx="1806858" cy="658431"/>
            <a:chOff x="3776606" y="2004244"/>
            <a:chExt cx="2169333" cy="877907"/>
          </a:xfrm>
        </p:grpSpPr>
        <p:sp>
          <p:nvSpPr>
            <p:cNvPr id="27" name="文本框 26"/>
            <p:cNvSpPr txBox="1"/>
            <p:nvPr/>
          </p:nvSpPr>
          <p:spPr>
            <a:xfrm>
              <a:off x="3776606" y="2004244"/>
              <a:ext cx="2169333" cy="861774"/>
            </a:xfrm>
            <a:prstGeom prst="rect">
              <a:avLst/>
            </a:prstGeom>
            <a:noFill/>
          </p:spPr>
          <p:txBody>
            <a:bodyPr wrap="square" rtlCol="0">
              <a:spAutoFit/>
            </a:bodyPr>
            <a:lstStyle/>
            <a:p>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提取</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HOG</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特征</a:t>
              </a:r>
            </a:p>
          </p:txBody>
        </p:sp>
        <p:sp>
          <p:nvSpPr>
            <p:cNvPr id="28" name="文本框 27"/>
            <p:cNvSpPr txBox="1"/>
            <p:nvPr/>
          </p:nvSpPr>
          <p:spPr>
            <a:xfrm>
              <a:off x="3782527" y="2389709"/>
              <a:ext cx="2011012" cy="492442"/>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使用</a:t>
              </a:r>
              <a:r>
                <a:rPr lang="en-US" altLang="zh-CN" sz="900" dirty="0" err="1">
                  <a:solidFill>
                    <a:prstClr val="black">
                      <a:lumMod val="50000"/>
                      <a:lumOff val="50000"/>
                    </a:prstClr>
                  </a:solidFill>
                  <a:latin typeface="微软雅黑" panose="020B0503020204020204" pitchFamily="34" charset="-122"/>
                  <a:ea typeface="微软雅黑" panose="020B0503020204020204" pitchFamily="34" charset="-122"/>
                </a:rPr>
                <a:t>opencv</a:t>
              </a: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提取图片</a:t>
              </a: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rPr>
                <a:t>HOG</a:t>
              </a: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特征。</a:t>
              </a:r>
            </a:p>
          </p:txBody>
        </p:sp>
      </p:grpSp>
      <p:grpSp>
        <p:nvGrpSpPr>
          <p:cNvPr id="29" name="组合 28"/>
          <p:cNvGrpSpPr/>
          <p:nvPr/>
        </p:nvGrpSpPr>
        <p:grpSpPr>
          <a:xfrm>
            <a:off x="2948239" y="3836977"/>
            <a:ext cx="1627000" cy="658431"/>
            <a:chOff x="3776606" y="2004244"/>
            <a:chExt cx="2169333" cy="877907"/>
          </a:xfrm>
        </p:grpSpPr>
        <p:sp>
          <p:nvSpPr>
            <p:cNvPr id="30" name="文本框 29"/>
            <p:cNvSpPr txBox="1"/>
            <p:nvPr/>
          </p:nvSpPr>
          <p:spPr>
            <a:xfrm>
              <a:off x="3776606" y="2004244"/>
              <a:ext cx="2169333" cy="492443"/>
            </a:xfrm>
            <a:prstGeom prst="rect">
              <a:avLst/>
            </a:prstGeom>
            <a:noFill/>
          </p:spPr>
          <p:txBody>
            <a:bodyPr wrap="square" rtlCol="0">
              <a:spAutoFit/>
            </a:bodyPr>
            <a:lstStyle/>
            <a:p>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训练</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SVM</a:t>
              </a:r>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782527" y="2389709"/>
              <a:ext cx="2011012" cy="492442"/>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训练</a:t>
              </a: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rPr>
                <a:t>SVM</a:t>
              </a: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分类器，分类车辆与非车辆。</a:t>
              </a:r>
            </a:p>
          </p:txBody>
        </p:sp>
      </p:grpSp>
      <p:grpSp>
        <p:nvGrpSpPr>
          <p:cNvPr id="32" name="组合 31"/>
          <p:cNvGrpSpPr/>
          <p:nvPr/>
        </p:nvGrpSpPr>
        <p:grpSpPr>
          <a:xfrm>
            <a:off x="4694490" y="3836977"/>
            <a:ext cx="1627000" cy="658431"/>
            <a:chOff x="3776606" y="2004244"/>
            <a:chExt cx="2169333" cy="877907"/>
          </a:xfrm>
        </p:grpSpPr>
        <p:sp>
          <p:nvSpPr>
            <p:cNvPr id="33" name="文本框 32"/>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应用滑动窗口</a:t>
              </a:r>
            </a:p>
          </p:txBody>
        </p:sp>
        <p:sp>
          <p:nvSpPr>
            <p:cNvPr id="34" name="文本框 33"/>
            <p:cNvSpPr txBox="1"/>
            <p:nvPr/>
          </p:nvSpPr>
          <p:spPr>
            <a:xfrm>
              <a:off x="3782527" y="2389709"/>
              <a:ext cx="2011012" cy="492442"/>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设置多个滑动窗口进行车辆检测。</a:t>
              </a:r>
            </a:p>
          </p:txBody>
        </p:sp>
      </p:grpSp>
      <p:grpSp>
        <p:nvGrpSpPr>
          <p:cNvPr id="35" name="组合 34"/>
          <p:cNvGrpSpPr/>
          <p:nvPr/>
        </p:nvGrpSpPr>
        <p:grpSpPr>
          <a:xfrm>
            <a:off x="6440739" y="3836977"/>
            <a:ext cx="1627000" cy="658431"/>
            <a:chOff x="3776606" y="2004244"/>
            <a:chExt cx="2169333" cy="877907"/>
          </a:xfrm>
        </p:grpSpPr>
        <p:sp>
          <p:nvSpPr>
            <p:cNvPr id="36" name="文本框 35"/>
            <p:cNvSpPr txBox="1"/>
            <p:nvPr/>
          </p:nvSpPr>
          <p:spPr>
            <a:xfrm>
              <a:off x="3776606" y="2004244"/>
              <a:ext cx="2169333" cy="492443"/>
            </a:xfrm>
            <a:prstGeom prst="rect">
              <a:avLst/>
            </a:prstGeom>
            <a:noFill/>
          </p:spPr>
          <p:txBody>
            <a:bodyPr wrap="square" rtlCol="0">
              <a:spAutoFit/>
            </a:bodyPr>
            <a:lstStyle/>
            <a:p>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应用热力图</a:t>
              </a:r>
            </a:p>
          </p:txBody>
        </p:sp>
        <p:sp>
          <p:nvSpPr>
            <p:cNvPr id="37" name="文本框 36"/>
            <p:cNvSpPr txBox="1"/>
            <p:nvPr/>
          </p:nvSpPr>
          <p:spPr>
            <a:xfrm>
              <a:off x="3782527" y="2389709"/>
              <a:ext cx="2011012" cy="492442"/>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应用热力图去除重复和错误的检测框。</a:t>
              </a:r>
            </a:p>
          </p:txBody>
        </p:sp>
      </p:grpSp>
      <p:grpSp>
        <p:nvGrpSpPr>
          <p:cNvPr id="38" name="Group 4"/>
          <p:cNvGrpSpPr>
            <a:grpSpLocks noChangeAspect="1"/>
          </p:cNvGrpSpPr>
          <p:nvPr/>
        </p:nvGrpSpPr>
        <p:grpSpPr bwMode="auto">
          <a:xfrm>
            <a:off x="1793951" y="3324443"/>
            <a:ext cx="315440" cy="369659"/>
            <a:chOff x="1776" y="1776"/>
            <a:chExt cx="64" cy="75"/>
          </a:xfrm>
          <a:solidFill>
            <a:srgbClr val="6CAE43"/>
          </a:solidFill>
          <a:effectLst/>
        </p:grpSpPr>
        <p:sp>
          <p:nvSpPr>
            <p:cNvPr id="39"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3" name="Group 18"/>
          <p:cNvGrpSpPr>
            <a:grpSpLocks noChangeAspect="1"/>
          </p:cNvGrpSpPr>
          <p:nvPr/>
        </p:nvGrpSpPr>
        <p:grpSpPr bwMode="auto">
          <a:xfrm>
            <a:off x="7015178" y="3355881"/>
            <a:ext cx="352392" cy="328364"/>
            <a:chOff x="3802" y="2858"/>
            <a:chExt cx="616" cy="574"/>
          </a:xfrm>
          <a:solidFill>
            <a:srgbClr val="6CAE43"/>
          </a:solidFill>
          <a:effectLst/>
        </p:grpSpPr>
        <p:sp>
          <p:nvSpPr>
            <p:cNvPr id="44"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9" name="Group 13"/>
          <p:cNvGrpSpPr>
            <a:grpSpLocks noChangeAspect="1"/>
          </p:cNvGrpSpPr>
          <p:nvPr/>
        </p:nvGrpSpPr>
        <p:grpSpPr bwMode="auto">
          <a:xfrm>
            <a:off x="3506539" y="3305797"/>
            <a:ext cx="384668" cy="389210"/>
            <a:chOff x="2426" y="2781"/>
            <a:chExt cx="593" cy="600"/>
          </a:xfrm>
          <a:solidFill>
            <a:srgbClr val="6CAE43"/>
          </a:solidFill>
          <a:effectLst/>
        </p:grpSpPr>
        <p:sp>
          <p:nvSpPr>
            <p:cNvPr id="5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2" name="组合 51"/>
          <p:cNvGrpSpPr/>
          <p:nvPr/>
        </p:nvGrpSpPr>
        <p:grpSpPr>
          <a:xfrm>
            <a:off x="5298735" y="3337790"/>
            <a:ext cx="330572" cy="359730"/>
            <a:chOff x="4873620" y="1965325"/>
            <a:chExt cx="269882" cy="293688"/>
          </a:xfrm>
          <a:solidFill>
            <a:srgbClr val="6CAE43"/>
          </a:solidFill>
          <a:effectLst/>
        </p:grpSpPr>
        <p:sp>
          <p:nvSpPr>
            <p:cNvPr id="53"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5"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6"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7" name="组合 56"/>
          <p:cNvGrpSpPr/>
          <p:nvPr/>
        </p:nvGrpSpPr>
        <p:grpSpPr>
          <a:xfrm>
            <a:off x="1922494" y="2411580"/>
            <a:ext cx="58353" cy="811397"/>
            <a:chOff x="2563325" y="3120190"/>
            <a:chExt cx="77804" cy="1081862"/>
          </a:xfrm>
        </p:grpSpPr>
        <p:sp>
          <p:nvSpPr>
            <p:cNvPr id="58" name="椭圆 57"/>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59" name="直接连接符 58"/>
            <p:cNvCxnSpPr>
              <a:stCxn id="58"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1" name="组合 60"/>
          <p:cNvGrpSpPr/>
          <p:nvPr/>
        </p:nvGrpSpPr>
        <p:grpSpPr>
          <a:xfrm>
            <a:off x="3667524" y="2411580"/>
            <a:ext cx="58353" cy="811397"/>
            <a:chOff x="2563325" y="3120190"/>
            <a:chExt cx="77804" cy="1081862"/>
          </a:xfrm>
        </p:grpSpPr>
        <p:sp>
          <p:nvSpPr>
            <p:cNvPr id="62" name="椭圆 61"/>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63" name="直接连接符 62"/>
            <p:cNvCxnSpPr>
              <a:stCxn id="62"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5" name="组合 64"/>
          <p:cNvGrpSpPr/>
          <p:nvPr/>
        </p:nvGrpSpPr>
        <p:grpSpPr>
          <a:xfrm>
            <a:off x="5417266" y="2411580"/>
            <a:ext cx="58353" cy="811397"/>
            <a:chOff x="2563325" y="3120190"/>
            <a:chExt cx="77804" cy="1081862"/>
          </a:xfrm>
        </p:grpSpPr>
        <p:sp>
          <p:nvSpPr>
            <p:cNvPr id="66" name="椭圆 65"/>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67" name="直接连接符 66"/>
            <p:cNvCxnSpPr>
              <a:stCxn id="66"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9" name="组合 68"/>
          <p:cNvGrpSpPr/>
          <p:nvPr/>
        </p:nvGrpSpPr>
        <p:grpSpPr>
          <a:xfrm>
            <a:off x="7162200" y="2411580"/>
            <a:ext cx="58353" cy="811397"/>
            <a:chOff x="2563325" y="3120190"/>
            <a:chExt cx="77804" cy="1081862"/>
          </a:xfrm>
        </p:grpSpPr>
        <p:sp>
          <p:nvSpPr>
            <p:cNvPr id="70" name="椭圆 69"/>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71" name="直接连接符 70"/>
            <p:cNvCxnSpPr>
              <a:stCxn id="70"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Tree>
    <p:extLst>
      <p:ext uri="{BB962C8B-B14F-4D97-AF65-F5344CB8AC3E}">
        <p14:creationId xmlns:p14="http://schemas.microsoft.com/office/powerpoint/2010/main" val="101763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690206" cy="284693"/>
          </a:xfrm>
          <a:prstGeom prst="rect">
            <a:avLst/>
          </a:prstGeom>
          <a:noFill/>
        </p:spPr>
        <p:txBody>
          <a:bodyPr wrap="none" lIns="68580" tIns="34290" rIns="68580" bIns="34290" rtlCol="0">
            <a:spAutoFit/>
          </a:bodyPr>
          <a:lstStyle/>
          <a:p>
            <a:r>
              <a:rPr lang="en-US" altLang="zh-CN" sz="1400" dirty="0" err="1">
                <a:solidFill>
                  <a:srgbClr val="6CAE43"/>
                </a:solidFill>
                <a:latin typeface="微软雅黑" pitchFamily="34" charset="-122"/>
                <a:ea typeface="微软雅黑" pitchFamily="34" charset="-122"/>
              </a:rPr>
              <a:t>Opencv+SVM</a:t>
            </a:r>
            <a:r>
              <a:rPr lang="zh-CN" altLang="en-US" sz="1400" dirty="0">
                <a:solidFill>
                  <a:srgbClr val="6CAE43"/>
                </a:solidFill>
                <a:latin typeface="微软雅黑" pitchFamily="34" charset="-122"/>
                <a:ea typeface="微软雅黑" pitchFamily="34" charset="-122"/>
              </a:rPr>
              <a:t>尝试</a:t>
            </a: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文本框 2">
            <a:extLst>
              <a:ext uri="{FF2B5EF4-FFF2-40B4-BE49-F238E27FC236}">
                <a16:creationId xmlns:a16="http://schemas.microsoft.com/office/drawing/2014/main" id="{607807AD-CF7E-4D04-AD43-5EAC281048B3}"/>
              </a:ext>
            </a:extLst>
          </p:cNvPr>
          <p:cNvSpPr txBox="1"/>
          <p:nvPr/>
        </p:nvSpPr>
        <p:spPr>
          <a:xfrm>
            <a:off x="453674" y="681789"/>
            <a:ext cx="8025265" cy="300082"/>
          </a:xfrm>
          <a:prstGeom prst="rect">
            <a:avLst/>
          </a:prstGeom>
          <a:noFill/>
        </p:spPr>
        <p:txBody>
          <a:bodyPr wrap="square" rtlCol="0">
            <a:spAutoFit/>
          </a:bodyPr>
          <a:lstStyle/>
          <a:p>
            <a:r>
              <a:rPr lang="zh-CN" altLang="en-US" dirty="0"/>
              <a:t>第一步：使用</a:t>
            </a:r>
            <a:r>
              <a:rPr lang="en-US" altLang="zh-CN" dirty="0" err="1"/>
              <a:t>opencv</a:t>
            </a:r>
            <a:r>
              <a:rPr lang="zh-CN" altLang="en-US" dirty="0"/>
              <a:t>提取</a:t>
            </a:r>
            <a:r>
              <a:rPr lang="en-US" altLang="zh-CN" dirty="0"/>
              <a:t>HOG</a:t>
            </a:r>
            <a:r>
              <a:rPr lang="zh-CN" altLang="en-US" dirty="0"/>
              <a:t>特征</a:t>
            </a:r>
          </a:p>
        </p:txBody>
      </p:sp>
      <p:sp>
        <p:nvSpPr>
          <p:cNvPr id="10" name="文本框 9">
            <a:extLst>
              <a:ext uri="{FF2B5EF4-FFF2-40B4-BE49-F238E27FC236}">
                <a16:creationId xmlns:a16="http://schemas.microsoft.com/office/drawing/2014/main" id="{AA150E6E-FB65-4E18-A5E5-13E38DA9DEB4}"/>
              </a:ext>
            </a:extLst>
          </p:cNvPr>
          <p:cNvSpPr txBox="1"/>
          <p:nvPr/>
        </p:nvSpPr>
        <p:spPr>
          <a:xfrm>
            <a:off x="553453" y="1098884"/>
            <a:ext cx="8025265" cy="300082"/>
          </a:xfrm>
          <a:prstGeom prst="rect">
            <a:avLst/>
          </a:prstGeom>
          <a:noFill/>
        </p:spPr>
        <p:txBody>
          <a:bodyPr wrap="square" rtlCol="0">
            <a:spAutoFit/>
          </a:bodyPr>
          <a:lstStyle/>
          <a:p>
            <a:r>
              <a:rPr lang="zh-CN" altLang="en-US" dirty="0"/>
              <a:t>训练数据为</a:t>
            </a:r>
            <a:r>
              <a:rPr lang="en-US" altLang="zh-CN" dirty="0"/>
              <a:t>64x64x3</a:t>
            </a:r>
            <a:r>
              <a:rPr lang="zh-CN" altLang="en-US" dirty="0"/>
              <a:t>的</a:t>
            </a:r>
            <a:r>
              <a:rPr lang="en-US" altLang="zh-CN" dirty="0"/>
              <a:t>RGB</a:t>
            </a:r>
            <a:r>
              <a:rPr lang="zh-CN" altLang="en-US" dirty="0"/>
              <a:t>图片，包含车辆与非车辆图片两类。</a:t>
            </a:r>
          </a:p>
        </p:txBody>
      </p:sp>
      <p:pic>
        <p:nvPicPr>
          <p:cNvPr id="12" name="图片 11">
            <a:extLst>
              <a:ext uri="{FF2B5EF4-FFF2-40B4-BE49-F238E27FC236}">
                <a16:creationId xmlns:a16="http://schemas.microsoft.com/office/drawing/2014/main" id="{A48E86B4-7B7D-4CA5-BC2B-932F1E71B8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81" y="2112101"/>
            <a:ext cx="3149684" cy="1632434"/>
          </a:xfrm>
          <a:prstGeom prst="rect">
            <a:avLst/>
          </a:prstGeom>
        </p:spPr>
      </p:pic>
      <p:pic>
        <p:nvPicPr>
          <p:cNvPr id="1026" name="Picture 2" descr="https://pic2.zhimg.com/80/v2-6eb8847ad8495a5fa5a803646de75da9_hd.jpg">
            <a:extLst>
              <a:ext uri="{FF2B5EF4-FFF2-40B4-BE49-F238E27FC236}">
                <a16:creationId xmlns:a16="http://schemas.microsoft.com/office/drawing/2014/main" id="{BA7747D5-7C0D-42FA-ADA1-9131DA5750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30" b="16569"/>
          <a:stretch/>
        </p:blipFill>
        <p:spPr bwMode="auto">
          <a:xfrm>
            <a:off x="5112920" y="1487766"/>
            <a:ext cx="2493963" cy="344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4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3674" y="266153"/>
            <a:ext cx="216028" cy="216000"/>
            <a:chOff x="1827622" y="1343919"/>
            <a:chExt cx="2304000" cy="2304000"/>
          </a:xfrm>
        </p:grpSpPr>
        <p:sp>
          <p:nvSpPr>
            <p:cNvPr id="5" name="椭圆 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6" name="椭圆 5"/>
            <p:cNvSpPr/>
            <p:nvPr/>
          </p:nvSpPr>
          <p:spPr>
            <a:xfrm>
              <a:off x="1877481" y="1393778"/>
              <a:ext cx="2204282" cy="2204282"/>
            </a:xfrm>
            <a:prstGeom prst="ellipse">
              <a:avLst/>
            </a:prstGeom>
            <a:gradFill flip="none" rotWithShape="1">
              <a:gsLst>
                <a:gs pos="0">
                  <a:srgbClr val="6CAE43"/>
                </a:gs>
                <a:gs pos="100000">
                  <a:srgbClr val="92D050"/>
                </a:gs>
              </a:gsLst>
              <a:path path="circle">
                <a:fillToRect l="100000" b="100000"/>
              </a:path>
              <a:tileRect t="-100000" r="-100000"/>
            </a:gradFill>
            <a:ln w="12700">
              <a:gradFill>
                <a:gsLst>
                  <a:gs pos="100000">
                    <a:srgbClr val="6CAE43"/>
                  </a:gs>
                  <a:gs pos="0">
                    <a:srgbClr val="92D05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7" name="TextBox 4"/>
          <p:cNvSpPr txBox="1"/>
          <p:nvPr/>
        </p:nvSpPr>
        <p:spPr>
          <a:xfrm>
            <a:off x="737076" y="235654"/>
            <a:ext cx="1690206" cy="500137"/>
          </a:xfrm>
          <a:prstGeom prst="rect">
            <a:avLst/>
          </a:prstGeom>
          <a:noFill/>
        </p:spPr>
        <p:txBody>
          <a:bodyPr wrap="none" lIns="68580" tIns="34290" rIns="68580" bIns="34290" rtlCol="0">
            <a:spAutoFit/>
          </a:bodyPr>
          <a:lstStyle/>
          <a:p>
            <a:r>
              <a:rPr lang="en-US" altLang="zh-CN" sz="1400" dirty="0" err="1">
                <a:solidFill>
                  <a:srgbClr val="6CAE43"/>
                </a:solidFill>
                <a:latin typeface="微软雅黑" pitchFamily="34" charset="-122"/>
                <a:ea typeface="微软雅黑" pitchFamily="34" charset="-122"/>
              </a:rPr>
              <a:t>Opencv+SVM</a:t>
            </a:r>
            <a:r>
              <a:rPr lang="zh-CN" altLang="en-US" sz="1400" dirty="0">
                <a:solidFill>
                  <a:srgbClr val="6CAE43"/>
                </a:solidFill>
                <a:latin typeface="微软雅黑" pitchFamily="34" charset="-122"/>
                <a:ea typeface="微软雅黑" pitchFamily="34" charset="-122"/>
              </a:rPr>
              <a:t>尝试</a:t>
            </a:r>
          </a:p>
          <a:p>
            <a:pPr defTabSz="685800"/>
            <a:endParaRPr lang="zh-CN" altLang="en-US" sz="1400" dirty="0">
              <a:solidFill>
                <a:srgbClr val="6CAE43"/>
              </a:solidFill>
              <a:latin typeface="微软雅黑" pitchFamily="34" charset="-122"/>
              <a:ea typeface="微软雅黑" pitchFamily="34" charset="-122"/>
            </a:endParaRPr>
          </a:p>
        </p:txBody>
      </p:sp>
      <p:cxnSp>
        <p:nvCxnSpPr>
          <p:cNvPr id="8" name="直接连接符 7"/>
          <p:cNvCxnSpPr>
            <a:endCxn id="9" idx="11"/>
          </p:cNvCxnSpPr>
          <p:nvPr/>
        </p:nvCxnSpPr>
        <p:spPr>
          <a:xfrm flipV="1">
            <a:off x="435675" y="592988"/>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Freeform 6"/>
          <p:cNvSpPr>
            <a:spLocks noEditPoints="1"/>
          </p:cNvSpPr>
          <p:nvPr/>
        </p:nvSpPr>
        <p:spPr bwMode="auto">
          <a:xfrm>
            <a:off x="8460938" y="272353"/>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10" name="文本框 9">
            <a:extLst>
              <a:ext uri="{FF2B5EF4-FFF2-40B4-BE49-F238E27FC236}">
                <a16:creationId xmlns:a16="http://schemas.microsoft.com/office/drawing/2014/main" id="{F12DF296-2190-4BEA-A52E-4416BC131B50}"/>
              </a:ext>
            </a:extLst>
          </p:cNvPr>
          <p:cNvSpPr txBox="1"/>
          <p:nvPr/>
        </p:nvSpPr>
        <p:spPr>
          <a:xfrm>
            <a:off x="453674" y="681789"/>
            <a:ext cx="8025265" cy="300082"/>
          </a:xfrm>
          <a:prstGeom prst="rect">
            <a:avLst/>
          </a:prstGeom>
          <a:noFill/>
        </p:spPr>
        <p:txBody>
          <a:bodyPr wrap="square" rtlCol="0">
            <a:spAutoFit/>
          </a:bodyPr>
          <a:lstStyle/>
          <a:p>
            <a:r>
              <a:rPr lang="zh-CN" altLang="en-US" dirty="0"/>
              <a:t>第二步：训练</a:t>
            </a:r>
            <a:r>
              <a:rPr lang="en-US" altLang="zh-CN" dirty="0"/>
              <a:t>SVM</a:t>
            </a:r>
            <a:r>
              <a:rPr lang="zh-CN" altLang="en-US" dirty="0"/>
              <a:t>分类器</a:t>
            </a:r>
          </a:p>
        </p:txBody>
      </p:sp>
      <p:sp>
        <p:nvSpPr>
          <p:cNvPr id="11" name="文本框 10">
            <a:extLst>
              <a:ext uri="{FF2B5EF4-FFF2-40B4-BE49-F238E27FC236}">
                <a16:creationId xmlns:a16="http://schemas.microsoft.com/office/drawing/2014/main" id="{85E23EB9-32E6-4AC3-8AD0-2EA884DE6EA4}"/>
              </a:ext>
            </a:extLst>
          </p:cNvPr>
          <p:cNvSpPr txBox="1"/>
          <p:nvPr/>
        </p:nvSpPr>
        <p:spPr>
          <a:xfrm>
            <a:off x="553453" y="1098884"/>
            <a:ext cx="8025265" cy="300082"/>
          </a:xfrm>
          <a:prstGeom prst="rect">
            <a:avLst/>
          </a:prstGeom>
          <a:noFill/>
        </p:spPr>
        <p:txBody>
          <a:bodyPr wrap="square" rtlCol="0">
            <a:spAutoFit/>
          </a:bodyPr>
          <a:lstStyle/>
          <a:p>
            <a:r>
              <a:rPr lang="zh-CN" altLang="en-US" dirty="0"/>
              <a:t>对数据集进行</a:t>
            </a:r>
            <a:r>
              <a:rPr lang="en-US" altLang="zh-CN" dirty="0"/>
              <a:t>8/2</a:t>
            </a:r>
            <a:r>
              <a:rPr lang="zh-CN" altLang="en-US" dirty="0"/>
              <a:t>划分，采用</a:t>
            </a:r>
            <a:r>
              <a:rPr lang="en-US" altLang="zh-CN" dirty="0" err="1"/>
              <a:t>LinearSVC</a:t>
            </a:r>
            <a:r>
              <a:rPr lang="en-US" altLang="zh-CN" dirty="0"/>
              <a:t>( )</a:t>
            </a:r>
            <a:r>
              <a:rPr lang="zh-CN" altLang="en-US" dirty="0"/>
              <a:t>线性分类器。最终训练的分类器在测试数据集得到</a:t>
            </a:r>
            <a:r>
              <a:rPr lang="en-US" altLang="zh-CN" dirty="0"/>
              <a:t>98.0%</a:t>
            </a:r>
            <a:r>
              <a:rPr lang="zh-CN" altLang="en-US" dirty="0"/>
              <a:t>准确率。</a:t>
            </a:r>
          </a:p>
        </p:txBody>
      </p:sp>
      <p:pic>
        <p:nvPicPr>
          <p:cNvPr id="2" name="图片 1">
            <a:extLst>
              <a:ext uri="{FF2B5EF4-FFF2-40B4-BE49-F238E27FC236}">
                <a16:creationId xmlns:a16="http://schemas.microsoft.com/office/drawing/2014/main" id="{089704FA-C211-435E-8782-1A687475EE0B}"/>
              </a:ext>
            </a:extLst>
          </p:cNvPr>
          <p:cNvPicPr>
            <a:picLocks noChangeAspect="1"/>
          </p:cNvPicPr>
          <p:nvPr/>
        </p:nvPicPr>
        <p:blipFill>
          <a:blip r:embed="rId2"/>
          <a:stretch>
            <a:fillRect/>
          </a:stretch>
        </p:blipFill>
        <p:spPr>
          <a:xfrm>
            <a:off x="954575" y="1904861"/>
            <a:ext cx="7023461" cy="2019404"/>
          </a:xfrm>
          <a:prstGeom prst="rect">
            <a:avLst/>
          </a:prstGeom>
        </p:spPr>
      </p:pic>
    </p:spTree>
    <p:extLst>
      <p:ext uri="{BB962C8B-B14F-4D97-AF65-F5344CB8AC3E}">
        <p14:creationId xmlns:p14="http://schemas.microsoft.com/office/powerpoint/2010/main" val="15916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1272</TotalTime>
  <Words>854</Words>
  <Application>Microsoft Macintosh PowerPoint</Application>
  <PresentationFormat>全屏显示(16:9)</PresentationFormat>
  <Paragraphs>122</Paragraphs>
  <Slides>24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华文仿宋</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cp:lastModifiedBy>irsg</cp:lastModifiedBy>
  <cp:revision>48</cp:revision>
  <dcterms:created xsi:type="dcterms:W3CDTF">2016-11-26T07:25:05Z</dcterms:created>
  <dcterms:modified xsi:type="dcterms:W3CDTF">2019-01-12T09:32:22Z</dcterms:modified>
</cp:coreProperties>
</file>